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88" r:id="rId4"/>
    <p:sldId id="263" r:id="rId5"/>
    <p:sldId id="259" r:id="rId6"/>
    <p:sldId id="261" r:id="rId7"/>
    <p:sldId id="290" r:id="rId8"/>
    <p:sldId id="291" r:id="rId9"/>
    <p:sldId id="292" r:id="rId10"/>
    <p:sldId id="293" r:id="rId11"/>
    <p:sldId id="294" r:id="rId12"/>
    <p:sldId id="262" r:id="rId13"/>
    <p:sldId id="295" r:id="rId14"/>
    <p:sldId id="296" r:id="rId15"/>
  </p:sldIdLst>
  <p:sldSz cx="9144000" cy="5143500" type="screen16x9"/>
  <p:notesSz cx="6858000" cy="9144000"/>
  <p:embeddedFontLst>
    <p:embeddedFont>
      <p:font typeface="Krona One" panose="020B0604020202020204" charset="0"/>
      <p:regular r:id="rId17"/>
    </p:embeddedFont>
    <p:embeddedFont>
      <p:font typeface="Lato" panose="020F0502020204030203"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Montserrat Medium" panose="00000600000000000000" pitchFamily="2" charset="0"/>
      <p:regular r:id="rId26"/>
      <p:bold r:id="rId27"/>
      <p:italic r:id="rId28"/>
      <p:boldItalic r:id="rId29"/>
    </p:embeddedFont>
    <p:embeddedFont>
      <p:font typeface="Ubuntu" panose="020B0504030602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BD1F44-EB8B-4E2D-9A13-02B9EB54DB76}">
  <a:tblStyle styleId="{C9BD1F44-EB8B-4E2D-9A13-02B9EB54DB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6" autoAdjust="0"/>
    <p:restoredTop sz="94660"/>
  </p:normalViewPr>
  <p:slideViewPr>
    <p:cSldViewPr snapToGrid="0">
      <p:cViewPr varScale="1">
        <p:scale>
          <a:sx n="92" d="100"/>
          <a:sy n="92" d="100"/>
        </p:scale>
        <p:origin x="7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f39c49baf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f39c49baf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347697288c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347697288c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977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347697288c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347697288c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865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347697288c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347697288c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1e807b215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1e807b215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028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1e807b215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1e807b215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474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1e807b215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1e807b215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1e807b215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1e807b215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69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36158c818b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36158c818b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347697288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347697288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347697288c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347697288c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347697288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347697288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0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347697288c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347697288c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632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347697288c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347697288c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990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riving Center Company Profile by Slidesgo" type="title">
  <p:cSld name="TITLE">
    <p:spTree>
      <p:nvGrpSpPr>
        <p:cNvPr id="1" name="Shape 8"/>
        <p:cNvGrpSpPr/>
        <p:nvPr/>
      </p:nvGrpSpPr>
      <p:grpSpPr>
        <a:xfrm>
          <a:off x="0" y="0"/>
          <a:ext cx="0" cy="0"/>
          <a:chOff x="0" y="0"/>
          <a:chExt cx="0" cy="0"/>
        </a:xfrm>
      </p:grpSpPr>
      <p:sp>
        <p:nvSpPr>
          <p:cNvPr id="9" name="Google Shape;9;p2"/>
          <p:cNvSpPr/>
          <p:nvPr/>
        </p:nvSpPr>
        <p:spPr>
          <a:xfrm rot="10800000">
            <a:off x="7326300" y="0"/>
            <a:ext cx="18177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525" y="-137700"/>
            <a:ext cx="6939000" cy="5297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364350" y="817950"/>
            <a:ext cx="30150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2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73650" y="2960400"/>
            <a:ext cx="1805700" cy="627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4" name="Google Shape;14;p2"/>
          <p:cNvGrpSpPr/>
          <p:nvPr/>
        </p:nvGrpSpPr>
        <p:grpSpPr>
          <a:xfrm flipH="1">
            <a:off x="8956333" y="1805"/>
            <a:ext cx="246027" cy="5242522"/>
            <a:chOff x="-66750" y="-99025"/>
            <a:chExt cx="246027" cy="5242522"/>
          </a:xfrm>
        </p:grpSpPr>
        <p:sp>
          <p:nvSpPr>
            <p:cNvPr id="15" name="Google Shape;15;p2"/>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flipH="1">
            <a:off x="7637083" y="634585"/>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153537" y="173269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7809360" y="283081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7641126" y="1009276"/>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7814739" y="3205476"/>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8159014" y="2107376"/>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rot="420230" flipH="1">
            <a:off x="-250607" y="3939649"/>
            <a:ext cx="2032372" cy="1311657"/>
            <a:chOff x="7244709" y="3730234"/>
            <a:chExt cx="2912093" cy="1879413"/>
          </a:xfrm>
        </p:grpSpPr>
        <p:sp>
          <p:nvSpPr>
            <p:cNvPr id="24" name="Google Shape;24;p2"/>
            <p:cNvSpPr/>
            <p:nvPr/>
          </p:nvSpPr>
          <p:spPr>
            <a:xfrm rot="-1799542">
              <a:off x="7243199" y="4921743"/>
              <a:ext cx="1386920" cy="36570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799716">
              <a:off x="8810156" y="4042080"/>
              <a:ext cx="1345393" cy="36570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9"/>
        <p:cNvGrpSpPr/>
        <p:nvPr/>
      </p:nvGrpSpPr>
      <p:grpSpPr>
        <a:xfrm>
          <a:off x="0" y="0"/>
          <a:ext cx="0" cy="0"/>
          <a:chOff x="0" y="0"/>
          <a:chExt cx="0" cy="0"/>
        </a:xfrm>
      </p:grpSpPr>
      <p:sp>
        <p:nvSpPr>
          <p:cNvPr id="140" name="Google Shape;140;p11"/>
          <p:cNvSpPr/>
          <p:nvPr/>
        </p:nvSpPr>
        <p:spPr>
          <a:xfrm rot="-2046914">
            <a:off x="7154697" y="-1044372"/>
            <a:ext cx="10349659" cy="8211979"/>
          </a:xfrm>
          <a:prstGeom prst="ellipse">
            <a:avLst/>
          </a:pr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rot="-2046914">
            <a:off x="-7837653" y="-4073147"/>
            <a:ext cx="10349659" cy="8211979"/>
          </a:xfrm>
          <a:prstGeom prst="ellipse">
            <a:avLst/>
          </a:prstGeom>
          <a:solidFill>
            <a:srgbClr val="336574">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7609560" y="4513643"/>
            <a:ext cx="62529" cy="503891"/>
          </a:xfrm>
          <a:custGeom>
            <a:avLst/>
            <a:gdLst/>
            <a:ahLst/>
            <a:cxnLst/>
            <a:rect l="l" t="t" r="r" b="b"/>
            <a:pathLst>
              <a:path w="427" h="3441" extrusionOk="0">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7486262" y="4830089"/>
            <a:ext cx="321723" cy="171185"/>
          </a:xfrm>
          <a:custGeom>
            <a:avLst/>
            <a:gdLst/>
            <a:ahLst/>
            <a:cxnLst/>
            <a:rect l="l" t="t" r="r" b="b"/>
            <a:pathLst>
              <a:path w="2197" h="1169" extrusionOk="0">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7483479" y="4724217"/>
            <a:ext cx="331095" cy="22258"/>
          </a:xfrm>
          <a:custGeom>
            <a:avLst/>
            <a:gdLst/>
            <a:ahLst/>
            <a:cxnLst/>
            <a:rect l="l" t="t" r="r" b="b"/>
            <a:pathLst>
              <a:path w="2261" h="152" extrusionOk="0">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7505737" y="4761411"/>
            <a:ext cx="286578" cy="181290"/>
          </a:xfrm>
          <a:custGeom>
            <a:avLst/>
            <a:gdLst/>
            <a:ahLst/>
            <a:cxnLst/>
            <a:rect l="l" t="t" r="r" b="b"/>
            <a:pathLst>
              <a:path w="1957" h="1238" extrusionOk="0">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483479" y="4746328"/>
            <a:ext cx="331095" cy="15229"/>
          </a:xfrm>
          <a:custGeom>
            <a:avLst/>
            <a:gdLst/>
            <a:ahLst/>
            <a:cxnLst/>
            <a:rect l="l" t="t" r="r" b="b"/>
            <a:pathLst>
              <a:path w="2261" h="104" extrusionOk="0">
                <a:moveTo>
                  <a:pt x="1" y="1"/>
                </a:moveTo>
                <a:lnTo>
                  <a:pt x="152" y="103"/>
                </a:lnTo>
                <a:lnTo>
                  <a:pt x="2109" y="103"/>
                </a:lnTo>
                <a:lnTo>
                  <a:pt x="22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6098496" y="4513643"/>
            <a:ext cx="62529" cy="503891"/>
          </a:xfrm>
          <a:custGeom>
            <a:avLst/>
            <a:gdLst/>
            <a:ahLst/>
            <a:cxnLst/>
            <a:rect l="l" t="t" r="r" b="b"/>
            <a:pathLst>
              <a:path w="427" h="3441" extrusionOk="0">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5974466" y="4830089"/>
            <a:ext cx="322455" cy="171185"/>
          </a:xfrm>
          <a:custGeom>
            <a:avLst/>
            <a:gdLst/>
            <a:ahLst/>
            <a:cxnLst/>
            <a:rect l="l" t="t" r="r" b="b"/>
            <a:pathLst>
              <a:path w="2202" h="1169" extrusionOk="0">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5972562"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5994527" y="4761411"/>
            <a:ext cx="286139" cy="181290"/>
          </a:xfrm>
          <a:custGeom>
            <a:avLst/>
            <a:gdLst/>
            <a:ahLst/>
            <a:cxnLst/>
            <a:rect l="l" t="t" r="r" b="b"/>
            <a:pathLst>
              <a:path w="1954" h="1238" extrusionOk="0">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a:off x="5972562" y="4746328"/>
            <a:ext cx="330217" cy="15229"/>
          </a:xfrm>
          <a:custGeom>
            <a:avLst/>
            <a:gdLst/>
            <a:ahLst/>
            <a:cxnLst/>
            <a:rect l="l" t="t" r="r" b="b"/>
            <a:pathLst>
              <a:path w="2255" h="104" extrusionOk="0">
                <a:moveTo>
                  <a:pt x="0" y="1"/>
                </a:moveTo>
                <a:lnTo>
                  <a:pt x="150"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2966543" y="4513643"/>
            <a:ext cx="62529" cy="503891"/>
          </a:xfrm>
          <a:custGeom>
            <a:avLst/>
            <a:gdLst/>
            <a:ahLst/>
            <a:cxnLst/>
            <a:rect l="l" t="t" r="r" b="b"/>
            <a:pathLst>
              <a:path w="427" h="3441" extrusionOk="0">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2842952" y="4830089"/>
            <a:ext cx="322602" cy="171185"/>
          </a:xfrm>
          <a:custGeom>
            <a:avLst/>
            <a:gdLst/>
            <a:ahLst/>
            <a:cxnLst/>
            <a:rect l="l" t="t" r="r" b="b"/>
            <a:pathLst>
              <a:path w="2203" h="1169" extrusionOk="0">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2841195"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2862574" y="4761411"/>
            <a:ext cx="286725" cy="181290"/>
          </a:xfrm>
          <a:custGeom>
            <a:avLst/>
            <a:gdLst/>
            <a:ahLst/>
            <a:cxnLst/>
            <a:rect l="l" t="t" r="r" b="b"/>
            <a:pathLst>
              <a:path w="1958" h="1238" extrusionOk="0">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2841195" y="4746328"/>
            <a:ext cx="330217" cy="15229"/>
          </a:xfrm>
          <a:custGeom>
            <a:avLst/>
            <a:gdLst/>
            <a:ahLst/>
            <a:cxnLst/>
            <a:rect l="l" t="t" r="r" b="b"/>
            <a:pathLst>
              <a:path w="2255" h="104" extrusionOk="0">
                <a:moveTo>
                  <a:pt x="0" y="1"/>
                </a:moveTo>
                <a:lnTo>
                  <a:pt x="146"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1455333" y="4513643"/>
            <a:ext cx="62529" cy="503891"/>
          </a:xfrm>
          <a:custGeom>
            <a:avLst/>
            <a:gdLst/>
            <a:ahLst/>
            <a:cxnLst/>
            <a:rect l="l" t="t" r="r" b="b"/>
            <a:pathLst>
              <a:path w="427" h="3441" extrusionOk="0">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1331156" y="4830089"/>
            <a:ext cx="322602" cy="171185"/>
          </a:xfrm>
          <a:custGeom>
            <a:avLst/>
            <a:gdLst/>
            <a:ahLst/>
            <a:cxnLst/>
            <a:rect l="l" t="t" r="r" b="b"/>
            <a:pathLst>
              <a:path w="2203" h="1169" extrusionOk="0">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1329399" y="4724217"/>
            <a:ext cx="330363" cy="22258"/>
          </a:xfrm>
          <a:custGeom>
            <a:avLst/>
            <a:gdLst/>
            <a:ahLst/>
            <a:cxnLst/>
            <a:rect l="l" t="t" r="r" b="b"/>
            <a:pathLst>
              <a:path w="2256" h="152" extrusionOk="0">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a:off x="1351510" y="4761411"/>
            <a:ext cx="286725" cy="181290"/>
          </a:xfrm>
          <a:custGeom>
            <a:avLst/>
            <a:gdLst/>
            <a:ahLst/>
            <a:cxnLst/>
            <a:rect l="l" t="t" r="r" b="b"/>
            <a:pathLst>
              <a:path w="1958" h="1238" extrusionOk="0">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a:off x="1329399" y="4746328"/>
            <a:ext cx="330363" cy="15229"/>
          </a:xfrm>
          <a:custGeom>
            <a:avLst/>
            <a:gdLst/>
            <a:ahLst/>
            <a:cxnLst/>
            <a:rect l="l" t="t" r="r" b="b"/>
            <a:pathLst>
              <a:path w="2256" h="104" extrusionOk="0">
                <a:moveTo>
                  <a:pt x="0" y="1"/>
                </a:moveTo>
                <a:lnTo>
                  <a:pt x="151" y="103"/>
                </a:lnTo>
                <a:lnTo>
                  <a:pt x="2108" y="103"/>
                </a:lnTo>
                <a:lnTo>
                  <a:pt x="2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4292366" y="4327671"/>
            <a:ext cx="541672" cy="3541152"/>
          </a:xfrm>
          <a:custGeom>
            <a:avLst/>
            <a:gdLst/>
            <a:ahLst/>
            <a:cxnLst/>
            <a:rect l="l" t="t" r="r" b="b"/>
            <a:pathLst>
              <a:path w="3699" h="24182" extrusionOk="0">
                <a:moveTo>
                  <a:pt x="1" y="1"/>
                </a:moveTo>
                <a:lnTo>
                  <a:pt x="1" y="24181"/>
                </a:lnTo>
                <a:lnTo>
                  <a:pt x="3698" y="24181"/>
                </a:lnTo>
                <a:lnTo>
                  <a:pt x="3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4292366" y="4327671"/>
            <a:ext cx="174993" cy="3541152"/>
          </a:xfrm>
          <a:custGeom>
            <a:avLst/>
            <a:gdLst/>
            <a:ahLst/>
            <a:cxnLst/>
            <a:rect l="l" t="t" r="r" b="b"/>
            <a:pathLst>
              <a:path w="1195" h="24182" extrusionOk="0">
                <a:moveTo>
                  <a:pt x="1" y="1"/>
                </a:moveTo>
                <a:lnTo>
                  <a:pt x="1" y="24181"/>
                </a:lnTo>
                <a:lnTo>
                  <a:pt x="1195" y="24181"/>
                </a:lnTo>
                <a:lnTo>
                  <a:pt x="1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4673976" y="4327671"/>
            <a:ext cx="160056" cy="3541152"/>
          </a:xfrm>
          <a:custGeom>
            <a:avLst/>
            <a:gdLst/>
            <a:ahLst/>
            <a:cxnLst/>
            <a:rect l="l" t="t" r="r" b="b"/>
            <a:pathLst>
              <a:path w="1093" h="24182" extrusionOk="0">
                <a:moveTo>
                  <a:pt x="0" y="1"/>
                </a:moveTo>
                <a:lnTo>
                  <a:pt x="0" y="24181"/>
                </a:lnTo>
                <a:lnTo>
                  <a:pt x="1092" y="24181"/>
                </a:lnTo>
                <a:lnTo>
                  <a:pt x="1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4467210" y="4507054"/>
            <a:ext cx="206916" cy="430526"/>
          </a:xfrm>
          <a:custGeom>
            <a:avLst/>
            <a:gdLst/>
            <a:ahLst/>
            <a:cxnLst/>
            <a:rect l="l" t="t" r="r" b="b"/>
            <a:pathLst>
              <a:path w="1413" h="2940" extrusionOk="0">
                <a:moveTo>
                  <a:pt x="1" y="1"/>
                </a:moveTo>
                <a:lnTo>
                  <a:pt x="1" y="2367"/>
                </a:lnTo>
                <a:lnTo>
                  <a:pt x="1412" y="2940"/>
                </a:lnTo>
                <a:lnTo>
                  <a:pt x="1412"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4292366" y="4507054"/>
            <a:ext cx="174993" cy="346618"/>
          </a:xfrm>
          <a:custGeom>
            <a:avLst/>
            <a:gdLst/>
            <a:ahLst/>
            <a:cxnLst/>
            <a:rect l="l" t="t" r="r" b="b"/>
            <a:pathLst>
              <a:path w="1195" h="2367" extrusionOk="0">
                <a:moveTo>
                  <a:pt x="1" y="1"/>
                </a:moveTo>
                <a:lnTo>
                  <a:pt x="1" y="1883"/>
                </a:lnTo>
                <a:lnTo>
                  <a:pt x="1195" y="2367"/>
                </a:lnTo>
                <a:lnTo>
                  <a:pt x="1195"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4673976" y="4507054"/>
            <a:ext cx="160056" cy="495398"/>
          </a:xfrm>
          <a:custGeom>
            <a:avLst/>
            <a:gdLst/>
            <a:ahLst/>
            <a:cxnLst/>
            <a:rect l="l" t="t" r="r" b="b"/>
            <a:pathLst>
              <a:path w="1093" h="3383" extrusionOk="0">
                <a:moveTo>
                  <a:pt x="0" y="1"/>
                </a:moveTo>
                <a:lnTo>
                  <a:pt x="0" y="2940"/>
                </a:lnTo>
                <a:lnTo>
                  <a:pt x="1092" y="3383"/>
                </a:lnTo>
                <a:lnTo>
                  <a:pt x="1092"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713200" y="572348"/>
            <a:ext cx="7717549" cy="3997304"/>
          </a:xfrm>
          <a:custGeom>
            <a:avLst/>
            <a:gdLst/>
            <a:ahLst/>
            <a:cxnLst/>
            <a:rect l="l" t="t" r="r" b="b"/>
            <a:pathLst>
              <a:path w="52702" h="27297" extrusionOk="0">
                <a:moveTo>
                  <a:pt x="1" y="1"/>
                </a:moveTo>
                <a:lnTo>
                  <a:pt x="1" y="27297"/>
                </a:lnTo>
                <a:lnTo>
                  <a:pt x="52702" y="27297"/>
                </a:lnTo>
                <a:lnTo>
                  <a:pt x="527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320649" y="657573"/>
            <a:ext cx="29434" cy="3827144"/>
          </a:xfrm>
          <a:custGeom>
            <a:avLst/>
            <a:gdLst/>
            <a:ahLst/>
            <a:cxnLst/>
            <a:rect l="l" t="t" r="r" b="b"/>
            <a:pathLst>
              <a:path w="201" h="26135" extrusionOk="0">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795789" y="657573"/>
            <a:ext cx="7551928" cy="27384"/>
          </a:xfrm>
          <a:custGeom>
            <a:avLst/>
            <a:gdLst/>
            <a:ahLst/>
            <a:cxnLst/>
            <a:rect l="l" t="t" r="r" b="b"/>
            <a:pathLst>
              <a:path w="51571" h="187" extrusionOk="0">
                <a:moveTo>
                  <a:pt x="0" y="1"/>
                </a:moveTo>
                <a:lnTo>
                  <a:pt x="178" y="187"/>
                </a:lnTo>
                <a:lnTo>
                  <a:pt x="51388" y="187"/>
                </a:lnTo>
                <a:lnTo>
                  <a:pt x="51570"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794471" y="4455802"/>
            <a:ext cx="7554418" cy="28848"/>
          </a:xfrm>
          <a:custGeom>
            <a:avLst/>
            <a:gdLst/>
            <a:ahLst/>
            <a:cxnLst/>
            <a:rect l="l" t="t" r="r" b="b"/>
            <a:pathLst>
              <a:path w="51588" h="197" extrusionOk="0">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793886" y="657573"/>
            <a:ext cx="27970" cy="3827144"/>
          </a:xfrm>
          <a:custGeom>
            <a:avLst/>
            <a:gdLst/>
            <a:ahLst/>
            <a:cxnLst/>
            <a:rect l="l" t="t" r="r" b="b"/>
            <a:pathLst>
              <a:path w="191" h="26135" extrusionOk="0">
                <a:moveTo>
                  <a:pt x="0" y="1"/>
                </a:moveTo>
                <a:lnTo>
                  <a:pt x="0" y="26134"/>
                </a:lnTo>
                <a:lnTo>
                  <a:pt x="5" y="26134"/>
                </a:lnTo>
                <a:lnTo>
                  <a:pt x="191" y="25938"/>
                </a:lnTo>
                <a:lnTo>
                  <a:pt x="191" y="187"/>
                </a:lnTo>
                <a:lnTo>
                  <a:pt x="13"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713200" y="572348"/>
            <a:ext cx="7716963" cy="85373"/>
          </a:xfrm>
          <a:custGeom>
            <a:avLst/>
            <a:gdLst/>
            <a:ahLst/>
            <a:cxnLst/>
            <a:rect l="l" t="t" r="r" b="b"/>
            <a:pathLst>
              <a:path w="52698" h="583" extrusionOk="0">
                <a:moveTo>
                  <a:pt x="1" y="1"/>
                </a:moveTo>
                <a:lnTo>
                  <a:pt x="564" y="583"/>
                </a:lnTo>
                <a:lnTo>
                  <a:pt x="52134" y="583"/>
                </a:lnTo>
                <a:lnTo>
                  <a:pt x="52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347446" y="572348"/>
            <a:ext cx="83176" cy="3996719"/>
          </a:xfrm>
          <a:custGeom>
            <a:avLst/>
            <a:gdLst/>
            <a:ahLst/>
            <a:cxnLst/>
            <a:rect l="l" t="t" r="r" b="b"/>
            <a:pathLst>
              <a:path w="568" h="27293" extrusionOk="0">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713200" y="4484503"/>
            <a:ext cx="7717549" cy="85080"/>
          </a:xfrm>
          <a:custGeom>
            <a:avLst/>
            <a:gdLst/>
            <a:ahLst/>
            <a:cxnLst/>
            <a:rect l="l" t="t" r="r" b="b"/>
            <a:pathLst>
              <a:path w="52702" h="581" extrusionOk="0">
                <a:moveTo>
                  <a:pt x="556" y="0"/>
                </a:moveTo>
                <a:lnTo>
                  <a:pt x="1" y="572"/>
                </a:lnTo>
                <a:lnTo>
                  <a:pt x="1" y="581"/>
                </a:lnTo>
                <a:lnTo>
                  <a:pt x="52702" y="581"/>
                </a:lnTo>
                <a:lnTo>
                  <a:pt x="52702" y="577"/>
                </a:lnTo>
                <a:lnTo>
                  <a:pt x="5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713200" y="572348"/>
            <a:ext cx="82737" cy="3996133"/>
          </a:xfrm>
          <a:custGeom>
            <a:avLst/>
            <a:gdLst/>
            <a:ahLst/>
            <a:cxnLst/>
            <a:rect l="l" t="t" r="r" b="b"/>
            <a:pathLst>
              <a:path w="565" h="27289" extrusionOk="0">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47446" y="572348"/>
            <a:ext cx="83176" cy="85373"/>
          </a:xfrm>
          <a:custGeom>
            <a:avLst/>
            <a:gdLst/>
            <a:ahLst/>
            <a:cxnLst/>
            <a:rect l="l" t="t" r="r" b="b"/>
            <a:pathLst>
              <a:path w="568" h="583" extrusionOk="0">
                <a:moveTo>
                  <a:pt x="568" y="1"/>
                </a:moveTo>
                <a:cubicBezTo>
                  <a:pt x="417" y="134"/>
                  <a:pt x="0" y="583"/>
                  <a:pt x="0" y="583"/>
                </a:cubicBezTo>
                <a:cubicBezTo>
                  <a:pt x="0" y="583"/>
                  <a:pt x="257" y="361"/>
                  <a:pt x="568" y="1"/>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8349203" y="4484503"/>
            <a:ext cx="81419" cy="85080"/>
          </a:xfrm>
          <a:custGeom>
            <a:avLst/>
            <a:gdLst/>
            <a:ahLst/>
            <a:cxnLst/>
            <a:rect l="l" t="t" r="r" b="b"/>
            <a:pathLst>
              <a:path w="556" h="581" extrusionOk="0">
                <a:moveTo>
                  <a:pt x="1" y="0"/>
                </a:moveTo>
                <a:cubicBezTo>
                  <a:pt x="1" y="1"/>
                  <a:pt x="405" y="448"/>
                  <a:pt x="556" y="581"/>
                </a:cubicBezTo>
                <a:cubicBezTo>
                  <a:pt x="245" y="222"/>
                  <a:pt x="1" y="1"/>
                  <a:pt x="1" y="0"/>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713786" y="572348"/>
            <a:ext cx="83323" cy="85373"/>
          </a:xfrm>
          <a:custGeom>
            <a:avLst/>
            <a:gdLst/>
            <a:ahLst/>
            <a:cxnLst/>
            <a:rect l="l" t="t" r="r" b="b"/>
            <a:pathLst>
              <a:path w="569" h="583" extrusionOk="0">
                <a:moveTo>
                  <a:pt x="1" y="1"/>
                </a:moveTo>
                <a:cubicBezTo>
                  <a:pt x="312" y="361"/>
                  <a:pt x="569" y="583"/>
                  <a:pt x="569" y="583"/>
                </a:cubicBezTo>
                <a:cubicBezTo>
                  <a:pt x="569" y="583"/>
                  <a:pt x="152" y="134"/>
                  <a:pt x="1" y="1"/>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713786" y="4484503"/>
            <a:ext cx="81419" cy="85080"/>
          </a:xfrm>
          <a:custGeom>
            <a:avLst/>
            <a:gdLst/>
            <a:ahLst/>
            <a:cxnLst/>
            <a:rect l="l" t="t" r="r" b="b"/>
            <a:pathLst>
              <a:path w="556" h="581" extrusionOk="0">
                <a:moveTo>
                  <a:pt x="556" y="0"/>
                </a:moveTo>
                <a:cubicBezTo>
                  <a:pt x="556" y="1"/>
                  <a:pt x="312" y="222"/>
                  <a:pt x="1" y="581"/>
                </a:cubicBezTo>
                <a:cubicBezTo>
                  <a:pt x="152" y="448"/>
                  <a:pt x="556" y="1"/>
                  <a:pt x="556" y="0"/>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21792" y="684739"/>
            <a:ext cx="7499797" cy="3772523"/>
          </a:xfrm>
          <a:custGeom>
            <a:avLst/>
            <a:gdLst/>
            <a:ahLst/>
            <a:cxnLst/>
            <a:rect l="l" t="t" r="r" b="b"/>
            <a:pathLst>
              <a:path w="51215" h="25762" extrusionOk="0">
                <a:moveTo>
                  <a:pt x="0" y="1"/>
                </a:moveTo>
                <a:lnTo>
                  <a:pt x="0" y="25762"/>
                </a:lnTo>
                <a:lnTo>
                  <a:pt x="51214" y="25762"/>
                </a:lnTo>
                <a:lnTo>
                  <a:pt x="5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11"/>
          <p:cNvGrpSpPr/>
          <p:nvPr/>
        </p:nvGrpSpPr>
        <p:grpSpPr>
          <a:xfrm flipH="1">
            <a:off x="2207694" y="692645"/>
            <a:ext cx="4283325" cy="3765604"/>
            <a:chOff x="3647700" y="1418025"/>
            <a:chExt cx="3459875" cy="3042175"/>
          </a:xfrm>
        </p:grpSpPr>
        <p:sp>
          <p:nvSpPr>
            <p:cNvPr id="183" name="Google Shape;183;p11"/>
            <p:cNvSpPr/>
            <p:nvPr/>
          </p:nvSpPr>
          <p:spPr>
            <a:xfrm>
              <a:off x="3647700" y="1418025"/>
              <a:ext cx="3459875" cy="3042175"/>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4342375" y="1462500"/>
              <a:ext cx="49000" cy="42250"/>
            </a:xfrm>
            <a:custGeom>
              <a:avLst/>
              <a:gdLst/>
              <a:ahLst/>
              <a:cxnLst/>
              <a:rect l="l" t="t" r="r" b="b"/>
              <a:pathLst>
                <a:path w="1960" h="1690" extrusionOk="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4466800" y="1509225"/>
              <a:ext cx="103025" cy="14100"/>
            </a:xfrm>
            <a:custGeom>
              <a:avLst/>
              <a:gdLst/>
              <a:ahLst/>
              <a:cxnLst/>
              <a:rect l="l" t="t" r="r" b="b"/>
              <a:pathLst>
                <a:path w="4121" h="564" extrusionOk="0">
                  <a:moveTo>
                    <a:pt x="0" y="0"/>
                  </a:moveTo>
                  <a:lnTo>
                    <a:pt x="0" y="113"/>
                  </a:lnTo>
                  <a:lnTo>
                    <a:pt x="4121" y="563"/>
                  </a:lnTo>
                  <a:lnTo>
                    <a:pt x="4121" y="47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4670575" y="1532875"/>
              <a:ext cx="103050" cy="11850"/>
            </a:xfrm>
            <a:custGeom>
              <a:avLst/>
              <a:gdLst/>
              <a:ahLst/>
              <a:cxnLst/>
              <a:rect l="l" t="t" r="r" b="b"/>
              <a:pathLst>
                <a:path w="4122" h="474" extrusionOk="0">
                  <a:moveTo>
                    <a:pt x="1" y="0"/>
                  </a:moveTo>
                  <a:lnTo>
                    <a:pt x="4121" y="473"/>
                  </a:lnTo>
                  <a:lnTo>
                    <a:pt x="4121" y="3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4877175" y="1554250"/>
              <a:ext cx="103050" cy="14100"/>
            </a:xfrm>
            <a:custGeom>
              <a:avLst/>
              <a:gdLst/>
              <a:ahLst/>
              <a:cxnLst/>
              <a:rect l="l" t="t" r="r" b="b"/>
              <a:pathLst>
                <a:path w="4122" h="564" extrusionOk="0">
                  <a:moveTo>
                    <a:pt x="1" y="1"/>
                  </a:moveTo>
                  <a:lnTo>
                    <a:pt x="4121" y="564"/>
                  </a:lnTo>
                  <a:lnTo>
                    <a:pt x="4121" y="4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5055075" y="1586900"/>
              <a:ext cx="59125" cy="44500"/>
            </a:xfrm>
            <a:custGeom>
              <a:avLst/>
              <a:gdLst/>
              <a:ahLst/>
              <a:cxnLst/>
              <a:rect l="l" t="t" r="r" b="b"/>
              <a:pathLst>
                <a:path w="2365" h="1780" extrusionOk="0">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4853525" y="1649950"/>
              <a:ext cx="100800" cy="23675"/>
            </a:xfrm>
            <a:custGeom>
              <a:avLst/>
              <a:gdLst/>
              <a:ahLst/>
              <a:cxnLst/>
              <a:rect l="l" t="t" r="r" b="b"/>
              <a:pathLst>
                <a:path w="4032" h="947" extrusionOk="0">
                  <a:moveTo>
                    <a:pt x="4032" y="1"/>
                  </a:moveTo>
                  <a:lnTo>
                    <a:pt x="1" y="947"/>
                  </a:lnTo>
                  <a:lnTo>
                    <a:pt x="4032" y="113"/>
                  </a:lnTo>
                  <a:lnTo>
                    <a:pt x="4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4652000" y="1695000"/>
              <a:ext cx="100800" cy="28175"/>
            </a:xfrm>
            <a:custGeom>
              <a:avLst/>
              <a:gdLst/>
              <a:ahLst/>
              <a:cxnLst/>
              <a:rect l="l" t="t" r="r" b="b"/>
              <a:pathLst>
                <a:path w="4032" h="1127" extrusionOk="0">
                  <a:moveTo>
                    <a:pt x="4031" y="0"/>
                  </a:moveTo>
                  <a:lnTo>
                    <a:pt x="1" y="1014"/>
                  </a:lnTo>
                  <a:lnTo>
                    <a:pt x="1" y="1126"/>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4452725" y="1746225"/>
              <a:ext cx="100775" cy="33225"/>
            </a:xfrm>
            <a:custGeom>
              <a:avLst/>
              <a:gdLst/>
              <a:ahLst/>
              <a:cxnLst/>
              <a:rect l="l" t="t" r="r" b="b"/>
              <a:pathLst>
                <a:path w="4031" h="1329" extrusionOk="0">
                  <a:moveTo>
                    <a:pt x="4031" y="0"/>
                  </a:moveTo>
                  <a:lnTo>
                    <a:pt x="0" y="1216"/>
                  </a:lnTo>
                  <a:lnTo>
                    <a:pt x="90" y="1329"/>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4264700" y="1812075"/>
              <a:ext cx="94025" cy="51825"/>
            </a:xfrm>
            <a:custGeom>
              <a:avLst/>
              <a:gdLst/>
              <a:ahLst/>
              <a:cxnLst/>
              <a:rect l="l" t="t" r="r" b="b"/>
              <a:pathLst>
                <a:path w="3761" h="2073" extrusionOk="0">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4255700" y="1945500"/>
              <a:ext cx="93475" cy="47325"/>
            </a:xfrm>
            <a:custGeom>
              <a:avLst/>
              <a:gdLst/>
              <a:ahLst/>
              <a:cxnLst/>
              <a:rect l="l" t="t" r="r" b="b"/>
              <a:pathLst>
                <a:path w="3739" h="1893" extrusionOk="0">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4447650" y="2015875"/>
              <a:ext cx="100800" cy="25925"/>
            </a:xfrm>
            <a:custGeom>
              <a:avLst/>
              <a:gdLst/>
              <a:ahLst/>
              <a:cxnLst/>
              <a:rect l="l" t="t" r="r" b="b"/>
              <a:pathLst>
                <a:path w="4032" h="1037" extrusionOk="0">
                  <a:moveTo>
                    <a:pt x="91" y="0"/>
                  </a:moveTo>
                  <a:lnTo>
                    <a:pt x="1" y="113"/>
                  </a:lnTo>
                  <a:lnTo>
                    <a:pt x="4031" y="1036"/>
                  </a:lnTo>
                  <a:lnTo>
                    <a:pt x="4031" y="94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4649750" y="2060900"/>
              <a:ext cx="103050" cy="23125"/>
            </a:xfrm>
            <a:custGeom>
              <a:avLst/>
              <a:gdLst/>
              <a:ahLst/>
              <a:cxnLst/>
              <a:rect l="l" t="t" r="r" b="b"/>
              <a:pathLst>
                <a:path w="4122" h="925" extrusionOk="0">
                  <a:moveTo>
                    <a:pt x="91" y="1"/>
                  </a:moveTo>
                  <a:lnTo>
                    <a:pt x="0" y="91"/>
                  </a:lnTo>
                  <a:lnTo>
                    <a:pt x="4031" y="924"/>
                  </a:lnTo>
                  <a:lnTo>
                    <a:pt x="4121" y="744"/>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4853525" y="2100325"/>
              <a:ext cx="100800" cy="23650"/>
            </a:xfrm>
            <a:custGeom>
              <a:avLst/>
              <a:gdLst/>
              <a:ahLst/>
              <a:cxnLst/>
              <a:rect l="l" t="t" r="r" b="b"/>
              <a:pathLst>
                <a:path w="4032" h="946" extrusionOk="0">
                  <a:moveTo>
                    <a:pt x="1" y="0"/>
                  </a:moveTo>
                  <a:lnTo>
                    <a:pt x="1" y="203"/>
                  </a:lnTo>
                  <a:lnTo>
                    <a:pt x="4032" y="946"/>
                  </a:lnTo>
                  <a:lnTo>
                    <a:pt x="4032" y="76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5055075" y="2140275"/>
              <a:ext cx="101350" cy="25925"/>
            </a:xfrm>
            <a:custGeom>
              <a:avLst/>
              <a:gdLst/>
              <a:ahLst/>
              <a:cxnLst/>
              <a:rect l="l" t="t" r="r" b="b"/>
              <a:pathLst>
                <a:path w="4054" h="1037" extrusionOk="0">
                  <a:moveTo>
                    <a:pt x="0" y="1"/>
                  </a:moveTo>
                  <a:lnTo>
                    <a:pt x="0" y="203"/>
                  </a:lnTo>
                  <a:lnTo>
                    <a:pt x="4053" y="1037"/>
                  </a:lnTo>
                  <a:lnTo>
                    <a:pt x="4053" y="85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5257175" y="2182500"/>
              <a:ext cx="100775" cy="28175"/>
            </a:xfrm>
            <a:custGeom>
              <a:avLst/>
              <a:gdLst/>
              <a:ahLst/>
              <a:cxnLst/>
              <a:rect l="l" t="t" r="r" b="b"/>
              <a:pathLst>
                <a:path w="4031" h="1127" extrusionOk="0">
                  <a:moveTo>
                    <a:pt x="0" y="1"/>
                  </a:moveTo>
                  <a:lnTo>
                    <a:pt x="0" y="203"/>
                  </a:lnTo>
                  <a:lnTo>
                    <a:pt x="4031" y="1127"/>
                  </a:lnTo>
                  <a:lnTo>
                    <a:pt x="4031" y="94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5458700" y="2229800"/>
              <a:ext cx="100800" cy="30425"/>
            </a:xfrm>
            <a:custGeom>
              <a:avLst/>
              <a:gdLst/>
              <a:ahLst/>
              <a:cxnLst/>
              <a:rect l="l" t="t" r="r" b="b"/>
              <a:pathLst>
                <a:path w="4032" h="1217" extrusionOk="0">
                  <a:moveTo>
                    <a:pt x="0" y="0"/>
                  </a:moveTo>
                  <a:lnTo>
                    <a:pt x="0" y="180"/>
                  </a:lnTo>
                  <a:lnTo>
                    <a:pt x="3941" y="1216"/>
                  </a:lnTo>
                  <a:lnTo>
                    <a:pt x="4031" y="92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5657975" y="2278775"/>
              <a:ext cx="100800" cy="35475"/>
            </a:xfrm>
            <a:custGeom>
              <a:avLst/>
              <a:gdLst/>
              <a:ahLst/>
              <a:cxnLst/>
              <a:rect l="l" t="t" r="r" b="b"/>
              <a:pathLst>
                <a:path w="4032" h="1419" extrusionOk="0">
                  <a:moveTo>
                    <a:pt x="91" y="0"/>
                  </a:moveTo>
                  <a:lnTo>
                    <a:pt x="1" y="293"/>
                  </a:lnTo>
                  <a:lnTo>
                    <a:pt x="3941" y="1419"/>
                  </a:lnTo>
                  <a:lnTo>
                    <a:pt x="4031" y="112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5855000" y="2337300"/>
              <a:ext cx="100800" cy="42250"/>
            </a:xfrm>
            <a:custGeom>
              <a:avLst/>
              <a:gdLst/>
              <a:ahLst/>
              <a:cxnLst/>
              <a:rect l="l" t="t" r="r" b="b"/>
              <a:pathLst>
                <a:path w="4032" h="1690" extrusionOk="0">
                  <a:moveTo>
                    <a:pt x="91" y="1"/>
                  </a:moveTo>
                  <a:lnTo>
                    <a:pt x="1" y="294"/>
                  </a:lnTo>
                  <a:lnTo>
                    <a:pt x="3942" y="1690"/>
                  </a:lnTo>
                  <a:lnTo>
                    <a:pt x="4032" y="1330"/>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6049800" y="2407675"/>
              <a:ext cx="98525" cy="49575"/>
            </a:xfrm>
            <a:custGeom>
              <a:avLst/>
              <a:gdLst/>
              <a:ahLst/>
              <a:cxnLst/>
              <a:rect l="l" t="t" r="r" b="b"/>
              <a:pathLst>
                <a:path w="3941" h="1983" extrusionOk="0">
                  <a:moveTo>
                    <a:pt x="90" y="1"/>
                  </a:moveTo>
                  <a:lnTo>
                    <a:pt x="0" y="293"/>
                  </a:lnTo>
                  <a:lnTo>
                    <a:pt x="3761" y="1982"/>
                  </a:lnTo>
                  <a:lnTo>
                    <a:pt x="3941" y="1599"/>
                  </a:lnTo>
                  <a:lnTo>
                    <a:pt x="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6235000" y="2494375"/>
              <a:ext cx="94025" cy="61375"/>
            </a:xfrm>
            <a:custGeom>
              <a:avLst/>
              <a:gdLst/>
              <a:ahLst/>
              <a:cxnLst/>
              <a:rect l="l" t="t" r="r" b="b"/>
              <a:pathLst>
                <a:path w="3761" h="2455" extrusionOk="0">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6401625" y="2614275"/>
              <a:ext cx="72650" cy="86725"/>
            </a:xfrm>
            <a:custGeom>
              <a:avLst/>
              <a:gdLst/>
              <a:ahLst/>
              <a:cxnLst/>
              <a:rect l="l" t="t" r="r" b="b"/>
              <a:pathLst>
                <a:path w="2906" h="3469" extrusionOk="0">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6472000" y="2797225"/>
              <a:ext cx="30425" cy="103050"/>
            </a:xfrm>
            <a:custGeom>
              <a:avLst/>
              <a:gdLst/>
              <a:ahLst/>
              <a:cxnLst/>
              <a:rect l="l" t="t" r="r" b="b"/>
              <a:pathLst>
                <a:path w="1217" h="4122" extrusionOk="0">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6371225" y="2986950"/>
              <a:ext cx="65900" cy="94025"/>
            </a:xfrm>
            <a:custGeom>
              <a:avLst/>
              <a:gdLst/>
              <a:ahLst/>
              <a:cxnLst/>
              <a:rect l="l" t="t" r="r" b="b"/>
              <a:pathLst>
                <a:path w="2636" h="3761" extrusionOk="0">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6244575" y="3155825"/>
              <a:ext cx="74900" cy="89550"/>
            </a:xfrm>
            <a:custGeom>
              <a:avLst/>
              <a:gdLst/>
              <a:ahLst/>
              <a:cxnLst/>
              <a:rect l="l" t="t" r="r" b="b"/>
              <a:pathLst>
                <a:path w="2996" h="3582" extrusionOk="0">
                  <a:moveTo>
                    <a:pt x="2635" y="1"/>
                  </a:moveTo>
                  <a:lnTo>
                    <a:pt x="0" y="3198"/>
                  </a:lnTo>
                  <a:lnTo>
                    <a:pt x="383" y="3581"/>
                  </a:lnTo>
                  <a:lnTo>
                    <a:pt x="2995" y="384"/>
                  </a:lnTo>
                  <a:lnTo>
                    <a:pt x="2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6106075" y="3313450"/>
              <a:ext cx="79975" cy="86725"/>
            </a:xfrm>
            <a:custGeom>
              <a:avLst/>
              <a:gdLst/>
              <a:ahLst/>
              <a:cxnLst/>
              <a:rect l="l" t="t" r="r" b="b"/>
              <a:pathLst>
                <a:path w="3199" h="3469" extrusionOk="0">
                  <a:moveTo>
                    <a:pt x="2816" y="1"/>
                  </a:moveTo>
                  <a:lnTo>
                    <a:pt x="1" y="2996"/>
                  </a:lnTo>
                  <a:lnTo>
                    <a:pt x="384" y="3468"/>
                  </a:lnTo>
                  <a:lnTo>
                    <a:pt x="3198" y="361"/>
                  </a:lnTo>
                  <a:lnTo>
                    <a:pt x="28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5960850" y="3463200"/>
              <a:ext cx="84450" cy="84475"/>
            </a:xfrm>
            <a:custGeom>
              <a:avLst/>
              <a:gdLst/>
              <a:ahLst/>
              <a:cxnLst/>
              <a:rect l="l" t="t" r="r" b="b"/>
              <a:pathLst>
                <a:path w="3378" h="3379" extrusionOk="0">
                  <a:moveTo>
                    <a:pt x="2905" y="0"/>
                  </a:moveTo>
                  <a:lnTo>
                    <a:pt x="0" y="2905"/>
                  </a:lnTo>
                  <a:lnTo>
                    <a:pt x="361" y="3378"/>
                  </a:lnTo>
                  <a:lnTo>
                    <a:pt x="3378" y="383"/>
                  </a:lnTo>
                  <a:lnTo>
                    <a:pt x="2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5808275" y="3606175"/>
              <a:ext cx="88975" cy="82225"/>
            </a:xfrm>
            <a:custGeom>
              <a:avLst/>
              <a:gdLst/>
              <a:ahLst/>
              <a:cxnLst/>
              <a:rect l="l" t="t" r="r" b="b"/>
              <a:pathLst>
                <a:path w="3559" h="3289" extrusionOk="0">
                  <a:moveTo>
                    <a:pt x="3086" y="1"/>
                  </a:moveTo>
                  <a:lnTo>
                    <a:pt x="1" y="2816"/>
                  </a:lnTo>
                  <a:lnTo>
                    <a:pt x="564" y="3289"/>
                  </a:lnTo>
                  <a:lnTo>
                    <a:pt x="3559" y="474"/>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5655725" y="3744675"/>
              <a:ext cx="88975" cy="84450"/>
            </a:xfrm>
            <a:custGeom>
              <a:avLst/>
              <a:gdLst/>
              <a:ahLst/>
              <a:cxnLst/>
              <a:rect l="l" t="t" r="r" b="b"/>
              <a:pathLst>
                <a:path w="3559" h="3378" extrusionOk="0">
                  <a:moveTo>
                    <a:pt x="3108" y="0"/>
                  </a:moveTo>
                  <a:lnTo>
                    <a:pt x="1" y="2725"/>
                  </a:lnTo>
                  <a:lnTo>
                    <a:pt x="474" y="3378"/>
                  </a:lnTo>
                  <a:lnTo>
                    <a:pt x="3558" y="563"/>
                  </a:lnTo>
                  <a:lnTo>
                    <a:pt x="3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498675" y="3880900"/>
              <a:ext cx="91225" cy="82225"/>
            </a:xfrm>
            <a:custGeom>
              <a:avLst/>
              <a:gdLst/>
              <a:ahLst/>
              <a:cxnLst/>
              <a:rect l="l" t="t" r="r" b="b"/>
              <a:pathLst>
                <a:path w="3649" h="3289" extrusionOk="0">
                  <a:moveTo>
                    <a:pt x="3198" y="1"/>
                  </a:moveTo>
                  <a:lnTo>
                    <a:pt x="0" y="2725"/>
                  </a:lnTo>
                  <a:lnTo>
                    <a:pt x="563" y="3288"/>
                  </a:lnTo>
                  <a:lnTo>
                    <a:pt x="3648" y="654"/>
                  </a:lnTo>
                  <a:lnTo>
                    <a:pt x="31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5339350" y="4014325"/>
              <a:ext cx="93475" cy="82200"/>
            </a:xfrm>
            <a:custGeom>
              <a:avLst/>
              <a:gdLst/>
              <a:ahLst/>
              <a:cxnLst/>
              <a:rect l="l" t="t" r="r" b="b"/>
              <a:pathLst>
                <a:path w="3739" h="3288" extrusionOk="0">
                  <a:moveTo>
                    <a:pt x="3176" y="0"/>
                  </a:moveTo>
                  <a:lnTo>
                    <a:pt x="1" y="2635"/>
                  </a:lnTo>
                  <a:lnTo>
                    <a:pt x="564" y="3288"/>
                  </a:lnTo>
                  <a:lnTo>
                    <a:pt x="3739" y="676"/>
                  </a:lnTo>
                  <a:lnTo>
                    <a:pt x="31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5179475" y="4146050"/>
              <a:ext cx="94050" cy="82225"/>
            </a:xfrm>
            <a:custGeom>
              <a:avLst/>
              <a:gdLst/>
              <a:ahLst/>
              <a:cxnLst/>
              <a:rect l="l" t="t" r="r" b="b"/>
              <a:pathLst>
                <a:path w="3762" h="3289" extrusionOk="0">
                  <a:moveTo>
                    <a:pt x="3198" y="0"/>
                  </a:moveTo>
                  <a:lnTo>
                    <a:pt x="1" y="2522"/>
                  </a:lnTo>
                  <a:lnTo>
                    <a:pt x="564" y="3288"/>
                  </a:lnTo>
                  <a:lnTo>
                    <a:pt x="3761" y="653"/>
                  </a:lnTo>
                  <a:lnTo>
                    <a:pt x="3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5015675" y="4272700"/>
              <a:ext cx="98525" cy="84475"/>
            </a:xfrm>
            <a:custGeom>
              <a:avLst/>
              <a:gdLst/>
              <a:ahLst/>
              <a:cxnLst/>
              <a:rect l="l" t="t" r="r" b="b"/>
              <a:pathLst>
                <a:path w="3941" h="3379" extrusionOk="0">
                  <a:moveTo>
                    <a:pt x="3265" y="1"/>
                  </a:moveTo>
                  <a:lnTo>
                    <a:pt x="0" y="2523"/>
                  </a:lnTo>
                  <a:lnTo>
                    <a:pt x="653" y="3379"/>
                  </a:lnTo>
                  <a:lnTo>
                    <a:pt x="3941" y="834"/>
                  </a:lnTo>
                  <a:lnTo>
                    <a:pt x="3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1"/>
          <p:cNvSpPr txBox="1">
            <a:spLocks noGrp="1"/>
          </p:cNvSpPr>
          <p:nvPr>
            <p:ph type="title" hasCustomPrompt="1"/>
          </p:nvPr>
        </p:nvSpPr>
        <p:spPr>
          <a:xfrm>
            <a:off x="714800" y="1442388"/>
            <a:ext cx="7714800" cy="1458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7" name="Google Shape;217;p11"/>
          <p:cNvSpPr txBox="1">
            <a:spLocks noGrp="1"/>
          </p:cNvSpPr>
          <p:nvPr>
            <p:ph type="subTitle" idx="1"/>
          </p:nvPr>
        </p:nvSpPr>
        <p:spPr>
          <a:xfrm>
            <a:off x="1641900" y="2993686"/>
            <a:ext cx="5860200" cy="457200"/>
          </a:xfrm>
          <a:prstGeom prst="rect">
            <a:avLst/>
          </a:prstGeom>
          <a:solidFill>
            <a:schemeClr val="accent1"/>
          </a:solidFill>
        </p:spPr>
        <p:txBody>
          <a:bodyPr spcFirstLastPara="1" wrap="square" lIns="91425" tIns="91425" rIns="91425" bIns="91425" anchor="t" anchorCtr="0">
            <a:noAutofit/>
          </a:bodyPr>
          <a:lstStyle>
            <a:lvl1pPr lvl="0" algn="ctr">
              <a:spcBef>
                <a:spcPts val="0"/>
              </a:spcBef>
              <a:spcAft>
                <a:spcPts val="0"/>
              </a:spcAft>
              <a:buNone/>
              <a:defRPr sz="1800">
                <a:solidFill>
                  <a:schemeClr val="accent4"/>
                </a:solidFill>
                <a:latin typeface="Krona One"/>
                <a:ea typeface="Krona One"/>
                <a:cs typeface="Krona One"/>
                <a:sym typeface="Krona One"/>
              </a:defRPr>
            </a:lvl1pPr>
            <a:lvl2pPr lvl="1" algn="ctr">
              <a:spcBef>
                <a:spcPts val="1600"/>
              </a:spcBef>
              <a:spcAft>
                <a:spcPts val="0"/>
              </a:spcAft>
              <a:buNone/>
              <a:defRPr sz="1800">
                <a:solidFill>
                  <a:schemeClr val="accent4"/>
                </a:solidFill>
                <a:latin typeface="Krona One"/>
                <a:ea typeface="Krona One"/>
                <a:cs typeface="Krona One"/>
                <a:sym typeface="Krona One"/>
              </a:defRPr>
            </a:lvl2pPr>
            <a:lvl3pPr lvl="2" algn="ctr">
              <a:spcBef>
                <a:spcPts val="1600"/>
              </a:spcBef>
              <a:spcAft>
                <a:spcPts val="0"/>
              </a:spcAft>
              <a:buNone/>
              <a:defRPr sz="1800">
                <a:solidFill>
                  <a:schemeClr val="accent4"/>
                </a:solidFill>
                <a:latin typeface="Krona One"/>
                <a:ea typeface="Krona One"/>
                <a:cs typeface="Krona One"/>
                <a:sym typeface="Krona One"/>
              </a:defRPr>
            </a:lvl3pPr>
            <a:lvl4pPr lvl="3" algn="ctr">
              <a:spcBef>
                <a:spcPts val="1600"/>
              </a:spcBef>
              <a:spcAft>
                <a:spcPts val="0"/>
              </a:spcAft>
              <a:buNone/>
              <a:defRPr sz="1800">
                <a:solidFill>
                  <a:schemeClr val="accent4"/>
                </a:solidFill>
                <a:latin typeface="Krona One"/>
                <a:ea typeface="Krona One"/>
                <a:cs typeface="Krona One"/>
                <a:sym typeface="Krona One"/>
              </a:defRPr>
            </a:lvl4pPr>
            <a:lvl5pPr lvl="4" algn="ctr">
              <a:spcBef>
                <a:spcPts val="1600"/>
              </a:spcBef>
              <a:spcAft>
                <a:spcPts val="0"/>
              </a:spcAft>
              <a:buNone/>
              <a:defRPr sz="1800">
                <a:solidFill>
                  <a:schemeClr val="accent4"/>
                </a:solidFill>
                <a:latin typeface="Krona One"/>
                <a:ea typeface="Krona One"/>
                <a:cs typeface="Krona One"/>
                <a:sym typeface="Krona One"/>
              </a:defRPr>
            </a:lvl5pPr>
            <a:lvl6pPr lvl="5" algn="ctr">
              <a:spcBef>
                <a:spcPts val="1600"/>
              </a:spcBef>
              <a:spcAft>
                <a:spcPts val="0"/>
              </a:spcAft>
              <a:buNone/>
              <a:defRPr sz="1800">
                <a:solidFill>
                  <a:schemeClr val="accent4"/>
                </a:solidFill>
                <a:latin typeface="Krona One"/>
                <a:ea typeface="Krona One"/>
                <a:cs typeface="Krona One"/>
                <a:sym typeface="Krona One"/>
              </a:defRPr>
            </a:lvl6pPr>
            <a:lvl7pPr lvl="6" algn="ctr">
              <a:spcBef>
                <a:spcPts val="1600"/>
              </a:spcBef>
              <a:spcAft>
                <a:spcPts val="0"/>
              </a:spcAft>
              <a:buNone/>
              <a:defRPr sz="1800">
                <a:solidFill>
                  <a:schemeClr val="accent4"/>
                </a:solidFill>
                <a:latin typeface="Krona One"/>
                <a:ea typeface="Krona One"/>
                <a:cs typeface="Krona One"/>
                <a:sym typeface="Krona One"/>
              </a:defRPr>
            </a:lvl7pPr>
            <a:lvl8pPr lvl="7" algn="ctr">
              <a:spcBef>
                <a:spcPts val="1600"/>
              </a:spcBef>
              <a:spcAft>
                <a:spcPts val="0"/>
              </a:spcAft>
              <a:buNone/>
              <a:defRPr sz="1800">
                <a:solidFill>
                  <a:schemeClr val="accent4"/>
                </a:solidFill>
                <a:latin typeface="Krona One"/>
                <a:ea typeface="Krona One"/>
                <a:cs typeface="Krona One"/>
                <a:sym typeface="Krona One"/>
              </a:defRPr>
            </a:lvl8pPr>
            <a:lvl9pPr lvl="8" algn="ctr">
              <a:spcBef>
                <a:spcPts val="1600"/>
              </a:spcBef>
              <a:spcAft>
                <a:spcPts val="1600"/>
              </a:spcAft>
              <a:buNone/>
              <a:defRPr sz="1800">
                <a:solidFill>
                  <a:schemeClr val="accent4"/>
                </a:solidFill>
                <a:latin typeface="Krona One"/>
                <a:ea typeface="Krona One"/>
                <a:cs typeface="Krona One"/>
                <a:sym typeface="Krona One"/>
              </a:defRPr>
            </a:lvl9pPr>
          </a:lstStyle>
          <a:p>
            <a:endParaRPr/>
          </a:p>
        </p:txBody>
      </p:sp>
      <p:sp>
        <p:nvSpPr>
          <p:cNvPr id="218" name="Google Shape;218;p11"/>
          <p:cNvSpPr/>
          <p:nvPr/>
        </p:nvSpPr>
        <p:spPr>
          <a:xfrm rot="10800000">
            <a:off x="5742425" y="692640"/>
            <a:ext cx="2579100" cy="1138200"/>
          </a:xfrm>
          <a:prstGeom prst="rtTriangle">
            <a:avLst/>
          </a:prstGeom>
          <a:solidFill>
            <a:srgbClr val="1F424C">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rot="5400000">
            <a:off x="101400" y="1413090"/>
            <a:ext cx="2579100" cy="1138200"/>
          </a:xfrm>
          <a:prstGeom prst="rtTriangle">
            <a:avLst/>
          </a:prstGeom>
          <a:solidFill>
            <a:srgbClr val="1F424C">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subTitle" idx="1"/>
          </p:nvPr>
        </p:nvSpPr>
        <p:spPr>
          <a:xfrm>
            <a:off x="876875" y="1534538"/>
            <a:ext cx="3039000" cy="10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 name="Google Shape;29;p3"/>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title" hasCustomPrompt="1"/>
          </p:nvPr>
        </p:nvSpPr>
        <p:spPr>
          <a:xfrm>
            <a:off x="1808700" y="596814"/>
            <a:ext cx="1194600" cy="69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1" name="Google Shape;31;p3"/>
          <p:cNvSpPr/>
          <p:nvPr/>
        </p:nvSpPr>
        <p:spPr>
          <a:xfrm>
            <a:off x="131999" y="4154250"/>
            <a:ext cx="4548000" cy="22212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p:nvPr/>
        </p:nvSpPr>
        <p:spPr>
          <a:xfrm flipH="1">
            <a:off x="-682875"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17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5" name="Google Shape;35;p4"/>
          <p:cNvSpPr txBox="1">
            <a:spLocks noGrp="1"/>
          </p:cNvSpPr>
          <p:nvPr>
            <p:ph type="body" idx="1"/>
          </p:nvPr>
        </p:nvSpPr>
        <p:spPr>
          <a:xfrm>
            <a:off x="713225" y="1152475"/>
            <a:ext cx="7717500" cy="287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Lato"/>
              <a:buAutoNum type="arabicPeriod"/>
              <a:defRPr sz="1200"/>
            </a:lvl1pPr>
            <a:lvl2pPr marL="914400" lvl="1" indent="-298450">
              <a:spcBef>
                <a:spcPts val="1600"/>
              </a:spcBef>
              <a:spcAft>
                <a:spcPts val="0"/>
              </a:spcAft>
              <a:buClr>
                <a:schemeClr val="lt1"/>
              </a:buClr>
              <a:buSzPts val="1100"/>
              <a:buFont typeface="Muli"/>
              <a:buAutoNum type="alphaLcPeriod"/>
              <a:defRPr/>
            </a:lvl2pPr>
            <a:lvl3pPr marL="1371600" lvl="2" indent="-298450">
              <a:spcBef>
                <a:spcPts val="1600"/>
              </a:spcBef>
              <a:spcAft>
                <a:spcPts val="0"/>
              </a:spcAft>
              <a:buClr>
                <a:schemeClr val="lt1"/>
              </a:buClr>
              <a:buSzPts val="1100"/>
              <a:buFont typeface="Muli"/>
              <a:buAutoNum type="romanLcPeriod"/>
              <a:defRPr/>
            </a:lvl3pPr>
            <a:lvl4pPr marL="1828800" lvl="3" indent="-298450">
              <a:spcBef>
                <a:spcPts val="1600"/>
              </a:spcBef>
              <a:spcAft>
                <a:spcPts val="0"/>
              </a:spcAft>
              <a:buClr>
                <a:schemeClr val="lt1"/>
              </a:buClr>
              <a:buSzPts val="1100"/>
              <a:buFont typeface="Muli"/>
              <a:buAutoNum type="arabicPeriod"/>
              <a:defRPr/>
            </a:lvl4pPr>
            <a:lvl5pPr marL="2286000" lvl="4" indent="-298450">
              <a:spcBef>
                <a:spcPts val="1600"/>
              </a:spcBef>
              <a:spcAft>
                <a:spcPts val="0"/>
              </a:spcAft>
              <a:buClr>
                <a:schemeClr val="lt1"/>
              </a:buClr>
              <a:buSzPts val="1100"/>
              <a:buFont typeface="Muli"/>
              <a:buAutoNum type="alphaLcPeriod"/>
              <a:defRPr/>
            </a:lvl5pPr>
            <a:lvl6pPr marL="2743200" lvl="5" indent="-298450">
              <a:spcBef>
                <a:spcPts val="1600"/>
              </a:spcBef>
              <a:spcAft>
                <a:spcPts val="0"/>
              </a:spcAft>
              <a:buClr>
                <a:schemeClr val="lt1"/>
              </a:buClr>
              <a:buSzPts val="1100"/>
              <a:buFont typeface="Muli"/>
              <a:buAutoNum type="romanLcPeriod"/>
              <a:defRPr/>
            </a:lvl6pPr>
            <a:lvl7pPr marL="3200400" lvl="6" indent="-298450">
              <a:spcBef>
                <a:spcPts val="1600"/>
              </a:spcBef>
              <a:spcAft>
                <a:spcPts val="0"/>
              </a:spcAft>
              <a:buClr>
                <a:schemeClr val="lt1"/>
              </a:buClr>
              <a:buSzPts val="1100"/>
              <a:buFont typeface="Muli"/>
              <a:buAutoNum type="arabicPeriod"/>
              <a:defRPr/>
            </a:lvl7pPr>
            <a:lvl8pPr marL="3657600" lvl="7" indent="-298450">
              <a:spcBef>
                <a:spcPts val="1600"/>
              </a:spcBef>
              <a:spcAft>
                <a:spcPts val="0"/>
              </a:spcAft>
              <a:buClr>
                <a:schemeClr val="lt1"/>
              </a:buClr>
              <a:buSzPts val="1100"/>
              <a:buFont typeface="Muli"/>
              <a:buAutoNum type="alphaLcPeriod"/>
              <a:defRPr/>
            </a:lvl8pPr>
            <a:lvl9pPr marL="4114800" lvl="8" indent="-298450">
              <a:spcBef>
                <a:spcPts val="1600"/>
              </a:spcBef>
              <a:spcAft>
                <a:spcPts val="1600"/>
              </a:spcAft>
              <a:buClr>
                <a:schemeClr val="lt1"/>
              </a:buClr>
              <a:buSzPts val="1100"/>
              <a:buFont typeface="Muli"/>
              <a:buAutoNum type="romanLcPeriod"/>
              <a:defRPr/>
            </a:lvl9pPr>
          </a:lstStyle>
          <a:p>
            <a:endParaRPr/>
          </a:p>
        </p:txBody>
      </p:sp>
      <p:sp>
        <p:nvSpPr>
          <p:cNvPr id="36" name="Google Shape;36;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7" name="Google Shape;37;p4"/>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2750" y="4599424"/>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1" name="Google Shape;41;p5"/>
          <p:cNvSpPr txBox="1">
            <a:spLocks noGrp="1"/>
          </p:cNvSpPr>
          <p:nvPr>
            <p:ph type="subTitle" idx="1"/>
          </p:nvPr>
        </p:nvSpPr>
        <p:spPr>
          <a:xfrm>
            <a:off x="1941573" y="1855450"/>
            <a:ext cx="2482800" cy="32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solidFill>
                  <a:srgbClr val="000000"/>
                </a:solidFill>
                <a:latin typeface="Krona One"/>
                <a:ea typeface="Krona One"/>
                <a:cs typeface="Krona One"/>
                <a:sym typeface="Krona One"/>
              </a:defRPr>
            </a:lvl1pPr>
            <a:lvl2pPr lvl="1">
              <a:lnSpc>
                <a:spcPct val="100000"/>
              </a:lnSpc>
              <a:spcBef>
                <a:spcPts val="0"/>
              </a:spcBef>
              <a:spcAft>
                <a:spcPts val="0"/>
              </a:spcAft>
              <a:buNone/>
              <a:defRPr>
                <a:solidFill>
                  <a:srgbClr val="000000"/>
                </a:solidFill>
                <a:latin typeface="Krona One"/>
                <a:ea typeface="Krona One"/>
                <a:cs typeface="Krona One"/>
                <a:sym typeface="Krona One"/>
              </a:defRPr>
            </a:lvl2pPr>
            <a:lvl3pPr lvl="2">
              <a:lnSpc>
                <a:spcPct val="100000"/>
              </a:lnSpc>
              <a:spcBef>
                <a:spcPts val="0"/>
              </a:spcBef>
              <a:spcAft>
                <a:spcPts val="0"/>
              </a:spcAft>
              <a:buNone/>
              <a:defRPr>
                <a:solidFill>
                  <a:srgbClr val="000000"/>
                </a:solidFill>
                <a:latin typeface="Krona One"/>
                <a:ea typeface="Krona One"/>
                <a:cs typeface="Krona One"/>
                <a:sym typeface="Krona One"/>
              </a:defRPr>
            </a:lvl3pPr>
            <a:lvl4pPr lvl="3">
              <a:lnSpc>
                <a:spcPct val="100000"/>
              </a:lnSpc>
              <a:spcBef>
                <a:spcPts val="0"/>
              </a:spcBef>
              <a:spcAft>
                <a:spcPts val="0"/>
              </a:spcAft>
              <a:buNone/>
              <a:defRPr>
                <a:solidFill>
                  <a:srgbClr val="000000"/>
                </a:solidFill>
                <a:latin typeface="Krona One"/>
                <a:ea typeface="Krona One"/>
                <a:cs typeface="Krona One"/>
                <a:sym typeface="Krona One"/>
              </a:defRPr>
            </a:lvl4pPr>
            <a:lvl5pPr lvl="4">
              <a:lnSpc>
                <a:spcPct val="100000"/>
              </a:lnSpc>
              <a:spcBef>
                <a:spcPts val="0"/>
              </a:spcBef>
              <a:spcAft>
                <a:spcPts val="0"/>
              </a:spcAft>
              <a:buNone/>
              <a:defRPr>
                <a:solidFill>
                  <a:srgbClr val="000000"/>
                </a:solidFill>
                <a:latin typeface="Krona One"/>
                <a:ea typeface="Krona One"/>
                <a:cs typeface="Krona One"/>
                <a:sym typeface="Krona One"/>
              </a:defRPr>
            </a:lvl5pPr>
            <a:lvl6pPr lvl="5">
              <a:lnSpc>
                <a:spcPct val="100000"/>
              </a:lnSpc>
              <a:spcBef>
                <a:spcPts val="0"/>
              </a:spcBef>
              <a:spcAft>
                <a:spcPts val="0"/>
              </a:spcAft>
              <a:buNone/>
              <a:defRPr>
                <a:solidFill>
                  <a:srgbClr val="000000"/>
                </a:solidFill>
                <a:latin typeface="Krona One"/>
                <a:ea typeface="Krona One"/>
                <a:cs typeface="Krona One"/>
                <a:sym typeface="Krona One"/>
              </a:defRPr>
            </a:lvl6pPr>
            <a:lvl7pPr lvl="6">
              <a:lnSpc>
                <a:spcPct val="100000"/>
              </a:lnSpc>
              <a:spcBef>
                <a:spcPts val="0"/>
              </a:spcBef>
              <a:spcAft>
                <a:spcPts val="0"/>
              </a:spcAft>
              <a:buNone/>
              <a:defRPr>
                <a:solidFill>
                  <a:srgbClr val="000000"/>
                </a:solidFill>
                <a:latin typeface="Krona One"/>
                <a:ea typeface="Krona One"/>
                <a:cs typeface="Krona One"/>
                <a:sym typeface="Krona One"/>
              </a:defRPr>
            </a:lvl7pPr>
            <a:lvl8pPr lvl="7">
              <a:lnSpc>
                <a:spcPct val="100000"/>
              </a:lnSpc>
              <a:spcBef>
                <a:spcPts val="0"/>
              </a:spcBef>
              <a:spcAft>
                <a:spcPts val="0"/>
              </a:spcAft>
              <a:buNone/>
              <a:defRPr>
                <a:solidFill>
                  <a:srgbClr val="000000"/>
                </a:solidFill>
                <a:latin typeface="Krona One"/>
                <a:ea typeface="Krona One"/>
                <a:cs typeface="Krona One"/>
                <a:sym typeface="Krona One"/>
              </a:defRPr>
            </a:lvl8pPr>
            <a:lvl9pPr lvl="8">
              <a:lnSpc>
                <a:spcPct val="100000"/>
              </a:lnSpc>
              <a:spcBef>
                <a:spcPts val="0"/>
              </a:spcBef>
              <a:spcAft>
                <a:spcPts val="0"/>
              </a:spcAft>
              <a:buNone/>
              <a:defRPr>
                <a:solidFill>
                  <a:srgbClr val="000000"/>
                </a:solidFill>
                <a:latin typeface="Krona One"/>
                <a:ea typeface="Krona One"/>
                <a:cs typeface="Krona One"/>
                <a:sym typeface="Krona One"/>
              </a:defRPr>
            </a:lvl9pPr>
          </a:lstStyle>
          <a:p>
            <a:endParaRPr/>
          </a:p>
        </p:txBody>
      </p:sp>
      <p:sp>
        <p:nvSpPr>
          <p:cNvPr id="42" name="Google Shape;42;p5"/>
          <p:cNvSpPr txBox="1">
            <a:spLocks noGrp="1"/>
          </p:cNvSpPr>
          <p:nvPr>
            <p:ph type="subTitle" idx="2"/>
          </p:nvPr>
        </p:nvSpPr>
        <p:spPr>
          <a:xfrm>
            <a:off x="1933775" y="2495550"/>
            <a:ext cx="2361600" cy="9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a:endParaRPr/>
          </a:p>
        </p:txBody>
      </p:sp>
      <p:sp>
        <p:nvSpPr>
          <p:cNvPr id="43" name="Google Shape;43;p5"/>
          <p:cNvSpPr txBox="1">
            <a:spLocks noGrp="1"/>
          </p:cNvSpPr>
          <p:nvPr>
            <p:ph type="subTitle" idx="3"/>
          </p:nvPr>
        </p:nvSpPr>
        <p:spPr>
          <a:xfrm>
            <a:off x="5872766" y="1853184"/>
            <a:ext cx="2487300" cy="3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a:endParaRPr/>
          </a:p>
        </p:txBody>
      </p:sp>
      <p:sp>
        <p:nvSpPr>
          <p:cNvPr id="44" name="Google Shape;44;p5"/>
          <p:cNvSpPr txBox="1">
            <a:spLocks noGrp="1"/>
          </p:cNvSpPr>
          <p:nvPr>
            <p:ph type="subTitle" idx="4"/>
          </p:nvPr>
        </p:nvSpPr>
        <p:spPr>
          <a:xfrm>
            <a:off x="5872775" y="2492900"/>
            <a:ext cx="2361600" cy="9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a:endParaRPr/>
          </a:p>
        </p:txBody>
      </p:sp>
      <p:sp>
        <p:nvSpPr>
          <p:cNvPr id="45" name="Google Shape;45;p5"/>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flipH="1">
            <a:off x="-696609"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5"/>
          <p:cNvGrpSpPr/>
          <p:nvPr/>
        </p:nvGrpSpPr>
        <p:grpSpPr>
          <a:xfrm>
            <a:off x="3389744" y="4759529"/>
            <a:ext cx="563794" cy="390619"/>
            <a:chOff x="3394506" y="4742861"/>
            <a:chExt cx="563794" cy="390619"/>
          </a:xfrm>
        </p:grpSpPr>
        <p:sp>
          <p:nvSpPr>
            <p:cNvPr id="50" name="Google Shape;50;p5"/>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19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54" name="Google Shape;5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823425" y="1172875"/>
            <a:ext cx="3353400" cy="576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Google Shape;57;p7"/>
          <p:cNvSpPr txBox="1">
            <a:spLocks noGrp="1"/>
          </p:cNvSpPr>
          <p:nvPr>
            <p:ph type="body" idx="1"/>
          </p:nvPr>
        </p:nvSpPr>
        <p:spPr>
          <a:xfrm>
            <a:off x="823425" y="2305325"/>
            <a:ext cx="3070800" cy="1665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solidFill>
                  <a:srgbClr val="FFFFFF"/>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8" name="Google Shape;58;p7"/>
          <p:cNvSpPr/>
          <p:nvPr/>
        </p:nvSpPr>
        <p:spPr>
          <a:xfrm rot="10800000" flipH="1">
            <a:off x="0" y="-75"/>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title" idx="2"/>
          </p:nvPr>
        </p:nvSpPr>
        <p:spPr>
          <a:xfrm>
            <a:off x="823425" y="2010475"/>
            <a:ext cx="3070800" cy="322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8"/>
          <p:cNvSpPr/>
          <p:nvPr/>
        </p:nvSpPr>
        <p:spPr>
          <a:xfrm flipH="1">
            <a:off x="0" y="-78"/>
            <a:ext cx="9144000" cy="51390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8"/>
          <p:cNvGrpSpPr/>
          <p:nvPr/>
        </p:nvGrpSpPr>
        <p:grpSpPr>
          <a:xfrm rot="-748857">
            <a:off x="7388874" y="4089847"/>
            <a:ext cx="2411057" cy="1590264"/>
            <a:chOff x="7513054" y="3864348"/>
            <a:chExt cx="2411225" cy="1590375"/>
          </a:xfrm>
        </p:grpSpPr>
        <p:sp>
          <p:nvSpPr>
            <p:cNvPr id="63" name="Google Shape;63;p8"/>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p:nvPr/>
        </p:nvSpPr>
        <p:spPr>
          <a:xfrm rot="-2046914">
            <a:off x="-7609053" y="-4105986"/>
            <a:ext cx="10349659" cy="8211979"/>
          </a:xfrm>
          <a:prstGeom prst="ellipse">
            <a:avLst/>
          </a:prstGeom>
          <a:solidFill>
            <a:srgbClr val="336574">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8"/>
          <p:cNvGrpSpPr/>
          <p:nvPr/>
        </p:nvGrpSpPr>
        <p:grpSpPr>
          <a:xfrm>
            <a:off x="713221" y="551350"/>
            <a:ext cx="7717458" cy="4044300"/>
            <a:chOff x="713225" y="551350"/>
            <a:chExt cx="7980000" cy="4044300"/>
          </a:xfrm>
        </p:grpSpPr>
        <p:sp>
          <p:nvSpPr>
            <p:cNvPr id="67" name="Google Shape;67;p8"/>
            <p:cNvSpPr/>
            <p:nvPr/>
          </p:nvSpPr>
          <p:spPr>
            <a:xfrm>
              <a:off x="713225" y="551350"/>
              <a:ext cx="7980000" cy="4044300"/>
            </a:xfrm>
            <a:prstGeom prst="roundRect">
              <a:avLst>
                <a:gd name="adj" fmla="val 1079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1722702" y="551350"/>
              <a:ext cx="6970500" cy="4044300"/>
            </a:xfrm>
            <a:prstGeom prst="roundRect">
              <a:avLst>
                <a:gd name="adj" fmla="val 1079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982850" y="769675"/>
              <a:ext cx="7447932" cy="3567146"/>
            </a:xfrm>
            <a:custGeom>
              <a:avLst/>
              <a:gdLst/>
              <a:ahLst/>
              <a:cxnLst/>
              <a:rect l="l" t="t" r="r" b="b"/>
              <a:pathLst>
                <a:path w="16614" h="8515" extrusionOk="0">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982850" y="769675"/>
              <a:ext cx="7447932" cy="861310"/>
            </a:xfrm>
            <a:custGeom>
              <a:avLst/>
              <a:gdLst/>
              <a:ahLst/>
              <a:cxnLst/>
              <a:rect l="l" t="t" r="r" b="b"/>
              <a:pathLst>
                <a:path w="16614" h="2056" extrusionOk="0">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982850" y="3477191"/>
              <a:ext cx="7447932" cy="859634"/>
            </a:xfrm>
            <a:custGeom>
              <a:avLst/>
              <a:gdLst/>
              <a:ahLst/>
              <a:cxnLst/>
              <a:rect l="l" t="t" r="r" b="b"/>
              <a:pathLst>
                <a:path w="16614" h="2052" extrusionOk="0">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2398974" y="1041634"/>
              <a:ext cx="276372" cy="241431"/>
            </a:xfrm>
            <a:custGeom>
              <a:avLst/>
              <a:gdLst/>
              <a:ahLst/>
              <a:cxnLst/>
              <a:rect l="l" t="t" r="r" b="b"/>
              <a:pathLst>
                <a:path w="675" h="680" extrusionOk="0">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2398974" y="3791714"/>
              <a:ext cx="276372" cy="240010"/>
            </a:xfrm>
            <a:custGeom>
              <a:avLst/>
              <a:gdLst/>
              <a:ahLst/>
              <a:cxnLst/>
              <a:rect l="l" t="t" r="r" b="b"/>
              <a:pathLst>
                <a:path w="675" h="676" extrusionOk="0">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6483973" y="1041634"/>
              <a:ext cx="276781" cy="241431"/>
            </a:xfrm>
            <a:custGeom>
              <a:avLst/>
              <a:gdLst/>
              <a:ahLst/>
              <a:cxnLst/>
              <a:rect l="l" t="t" r="r" b="b"/>
              <a:pathLst>
                <a:path w="676" h="680" extrusionOk="0">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6483973" y="3791714"/>
              <a:ext cx="276781" cy="240010"/>
            </a:xfrm>
            <a:custGeom>
              <a:avLst/>
              <a:gdLst/>
              <a:ahLst/>
              <a:cxnLst/>
              <a:rect l="l" t="t" r="r" b="b"/>
              <a:pathLst>
                <a:path w="676" h="676" extrusionOk="0">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982859" y="1630567"/>
              <a:ext cx="739849" cy="1847040"/>
            </a:xfrm>
            <a:custGeom>
              <a:avLst/>
              <a:gdLst/>
              <a:ahLst/>
              <a:cxnLst/>
              <a:rect l="l" t="t" r="r" b="b"/>
              <a:pathLst>
                <a:path w="1807" h="4409" extrusionOk="0">
                  <a:moveTo>
                    <a:pt x="0" y="1"/>
                  </a:moveTo>
                  <a:lnTo>
                    <a:pt x="0" y="4409"/>
                  </a:lnTo>
                  <a:lnTo>
                    <a:pt x="1807" y="4409"/>
                  </a:lnTo>
                  <a:lnTo>
                    <a:pt x="1807" y="1"/>
                  </a:lnTo>
                  <a:close/>
                </a:path>
              </a:pathLst>
            </a:custGeom>
            <a:solidFill>
              <a:srgbClr val="DFD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982859" y="3477190"/>
              <a:ext cx="774242" cy="859634"/>
            </a:xfrm>
            <a:custGeom>
              <a:avLst/>
              <a:gdLst/>
              <a:ahLst/>
              <a:cxnLst/>
              <a:rect l="l" t="t" r="r" b="b"/>
              <a:pathLst>
                <a:path w="1891" h="2052" extrusionOk="0">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982859" y="769675"/>
              <a:ext cx="774242" cy="861310"/>
            </a:xfrm>
            <a:custGeom>
              <a:avLst/>
              <a:gdLst/>
              <a:ahLst/>
              <a:cxnLst/>
              <a:rect l="l" t="t" r="r" b="b"/>
              <a:pathLst>
                <a:path w="1891" h="2056" extrusionOk="0">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8"/>
          <p:cNvSpPr txBox="1">
            <a:spLocks noGrp="1"/>
          </p:cNvSpPr>
          <p:nvPr>
            <p:ph type="title"/>
          </p:nvPr>
        </p:nvSpPr>
        <p:spPr>
          <a:xfrm>
            <a:off x="713250" y="547266"/>
            <a:ext cx="7717500" cy="4044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dk1"/>
              </a:buClr>
              <a:buSzPts val="4800"/>
              <a:buNone/>
              <a:defRPr sz="6300" b="1">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9"/>
          <p:cNvSpPr/>
          <p:nvPr/>
        </p:nvSpPr>
        <p:spPr>
          <a:xfrm rot="10800000" flipH="1">
            <a:off x="0" y="-75"/>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rot="-3327516">
            <a:off x="3924457" y="1162298"/>
            <a:ext cx="8724844" cy="3908818"/>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713228" y="1431480"/>
            <a:ext cx="3858900" cy="57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9"/>
          <p:cNvSpPr txBox="1">
            <a:spLocks noGrp="1"/>
          </p:cNvSpPr>
          <p:nvPr>
            <p:ph type="subTitle" idx="1"/>
          </p:nvPr>
        </p:nvSpPr>
        <p:spPr>
          <a:xfrm>
            <a:off x="713225" y="1971725"/>
            <a:ext cx="3490200" cy="1947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1600"/>
              </a:spcBef>
              <a:spcAft>
                <a:spcPts val="0"/>
              </a:spcAft>
              <a:buNone/>
              <a:defRPr sz="1600">
                <a:solidFill>
                  <a:schemeClr val="lt1"/>
                </a:solidFill>
              </a:defRPr>
            </a:lvl2pPr>
            <a:lvl3pPr lvl="2" algn="ctr" rtl="0">
              <a:spcBef>
                <a:spcPts val="1600"/>
              </a:spcBef>
              <a:spcAft>
                <a:spcPts val="0"/>
              </a:spcAft>
              <a:buNone/>
              <a:defRPr sz="1600">
                <a:solidFill>
                  <a:schemeClr val="lt1"/>
                </a:solidFill>
              </a:defRPr>
            </a:lvl3pPr>
            <a:lvl4pPr lvl="3" algn="ctr" rtl="0">
              <a:spcBef>
                <a:spcPts val="1600"/>
              </a:spcBef>
              <a:spcAft>
                <a:spcPts val="0"/>
              </a:spcAft>
              <a:buNone/>
              <a:defRPr sz="1600">
                <a:solidFill>
                  <a:schemeClr val="lt1"/>
                </a:solidFill>
              </a:defRPr>
            </a:lvl4pPr>
            <a:lvl5pPr lvl="4" algn="ctr" rtl="0">
              <a:spcBef>
                <a:spcPts val="1600"/>
              </a:spcBef>
              <a:spcAft>
                <a:spcPts val="0"/>
              </a:spcAft>
              <a:buNone/>
              <a:defRPr sz="1600">
                <a:solidFill>
                  <a:schemeClr val="lt1"/>
                </a:solidFill>
              </a:defRPr>
            </a:lvl5pPr>
            <a:lvl6pPr lvl="5" algn="ctr" rtl="0">
              <a:spcBef>
                <a:spcPts val="1600"/>
              </a:spcBef>
              <a:spcAft>
                <a:spcPts val="0"/>
              </a:spcAft>
              <a:buNone/>
              <a:defRPr sz="1600">
                <a:solidFill>
                  <a:schemeClr val="lt1"/>
                </a:solidFill>
              </a:defRPr>
            </a:lvl6pPr>
            <a:lvl7pPr lvl="6" algn="ctr" rtl="0">
              <a:spcBef>
                <a:spcPts val="1600"/>
              </a:spcBef>
              <a:spcAft>
                <a:spcPts val="0"/>
              </a:spcAft>
              <a:buNone/>
              <a:defRPr sz="1600">
                <a:solidFill>
                  <a:schemeClr val="lt1"/>
                </a:solidFill>
              </a:defRPr>
            </a:lvl7pPr>
            <a:lvl8pPr lvl="7" algn="ctr" rtl="0">
              <a:spcBef>
                <a:spcPts val="1600"/>
              </a:spcBef>
              <a:spcAft>
                <a:spcPts val="0"/>
              </a:spcAft>
              <a:buNone/>
              <a:defRPr sz="1600">
                <a:solidFill>
                  <a:schemeClr val="lt1"/>
                </a:solidFill>
              </a:defRPr>
            </a:lvl8pPr>
            <a:lvl9pPr lvl="8" algn="ctr" rtl="0">
              <a:spcBef>
                <a:spcPts val="1600"/>
              </a:spcBef>
              <a:spcAft>
                <a:spcPts val="1600"/>
              </a:spcAft>
              <a:buNone/>
              <a:defRPr sz="16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0"/>
          <p:cNvSpPr/>
          <p:nvPr/>
        </p:nvSpPr>
        <p:spPr>
          <a:xfrm rot="-2046914">
            <a:off x="7154697" y="-1077211"/>
            <a:ext cx="10349659" cy="8211979"/>
          </a:xfrm>
          <a:prstGeom prst="ellipse">
            <a:avLst/>
          </a:pr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88" name="Google Shape;88;p10"/>
          <p:cNvSpPr txBox="1">
            <a:spLocks noGrp="1"/>
          </p:cNvSpPr>
          <p:nvPr>
            <p:ph type="title"/>
          </p:nvPr>
        </p:nvSpPr>
        <p:spPr>
          <a:xfrm>
            <a:off x="2746400" y="2875322"/>
            <a:ext cx="3666000" cy="395700"/>
          </a:xfrm>
          <a:prstGeom prst="rect">
            <a:avLst/>
          </a:prstGeom>
          <a:solidFill>
            <a:schemeClr val="accent1"/>
          </a:solidFill>
        </p:spPr>
        <p:txBody>
          <a:bodyPr spcFirstLastPara="1" wrap="square" lIns="91425" tIns="91425" rIns="91425" bIns="91425" anchor="ctr"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9" name="Google Shape;89;p10"/>
          <p:cNvSpPr txBox="1">
            <a:spLocks noGrp="1"/>
          </p:cNvSpPr>
          <p:nvPr>
            <p:ph type="subTitle" idx="1"/>
          </p:nvPr>
        </p:nvSpPr>
        <p:spPr>
          <a:xfrm>
            <a:off x="1981475" y="1592431"/>
            <a:ext cx="5190900" cy="988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a:solidFill>
                  <a:srgbClr val="FFFFFF"/>
                </a:solidFill>
              </a:defRPr>
            </a:lvl1pPr>
            <a:lvl2pPr lvl="1" algn="ctr">
              <a:spcBef>
                <a:spcPts val="1600"/>
              </a:spcBef>
              <a:spcAft>
                <a:spcPts val="0"/>
              </a:spcAft>
              <a:buNone/>
              <a:defRPr sz="2000">
                <a:solidFill>
                  <a:srgbClr val="FFFFFF"/>
                </a:solidFill>
              </a:defRPr>
            </a:lvl2pPr>
            <a:lvl3pPr lvl="2" algn="ctr">
              <a:spcBef>
                <a:spcPts val="1600"/>
              </a:spcBef>
              <a:spcAft>
                <a:spcPts val="0"/>
              </a:spcAft>
              <a:buNone/>
              <a:defRPr sz="2000">
                <a:solidFill>
                  <a:srgbClr val="FFFFFF"/>
                </a:solidFill>
              </a:defRPr>
            </a:lvl3pPr>
            <a:lvl4pPr lvl="3" algn="ctr">
              <a:spcBef>
                <a:spcPts val="1600"/>
              </a:spcBef>
              <a:spcAft>
                <a:spcPts val="0"/>
              </a:spcAft>
              <a:buNone/>
              <a:defRPr sz="2000">
                <a:solidFill>
                  <a:srgbClr val="FFFFFF"/>
                </a:solidFill>
              </a:defRPr>
            </a:lvl4pPr>
            <a:lvl5pPr lvl="4" algn="ctr">
              <a:spcBef>
                <a:spcPts val="1600"/>
              </a:spcBef>
              <a:spcAft>
                <a:spcPts val="0"/>
              </a:spcAft>
              <a:buNone/>
              <a:defRPr sz="2000">
                <a:solidFill>
                  <a:srgbClr val="FFFFFF"/>
                </a:solidFill>
              </a:defRPr>
            </a:lvl5pPr>
            <a:lvl6pPr lvl="5" algn="ctr">
              <a:spcBef>
                <a:spcPts val="1600"/>
              </a:spcBef>
              <a:spcAft>
                <a:spcPts val="0"/>
              </a:spcAft>
              <a:buNone/>
              <a:defRPr sz="2000">
                <a:solidFill>
                  <a:srgbClr val="FFFFFF"/>
                </a:solidFill>
              </a:defRPr>
            </a:lvl6pPr>
            <a:lvl7pPr lvl="6" algn="ctr">
              <a:spcBef>
                <a:spcPts val="1600"/>
              </a:spcBef>
              <a:spcAft>
                <a:spcPts val="0"/>
              </a:spcAft>
              <a:buNone/>
              <a:defRPr sz="2000">
                <a:solidFill>
                  <a:srgbClr val="FFFFFF"/>
                </a:solidFill>
              </a:defRPr>
            </a:lvl7pPr>
            <a:lvl8pPr lvl="7" algn="ctr">
              <a:spcBef>
                <a:spcPts val="1600"/>
              </a:spcBef>
              <a:spcAft>
                <a:spcPts val="0"/>
              </a:spcAft>
              <a:buNone/>
              <a:defRPr sz="2000">
                <a:solidFill>
                  <a:srgbClr val="FFFFFF"/>
                </a:solidFill>
              </a:defRPr>
            </a:lvl8pPr>
            <a:lvl9pPr lvl="8" algn="ctr">
              <a:spcBef>
                <a:spcPts val="1600"/>
              </a:spcBef>
              <a:spcAft>
                <a:spcPts val="1600"/>
              </a:spcAft>
              <a:buNone/>
              <a:defRPr sz="2000">
                <a:solidFill>
                  <a:srgbClr val="FFFFFF"/>
                </a:solidFill>
              </a:defRPr>
            </a:lvl9pPr>
          </a:lstStyle>
          <a:p>
            <a:endParaRPr/>
          </a:p>
        </p:txBody>
      </p:sp>
      <p:grpSp>
        <p:nvGrpSpPr>
          <p:cNvPr id="90" name="Google Shape;90;p10"/>
          <p:cNvGrpSpPr/>
          <p:nvPr/>
        </p:nvGrpSpPr>
        <p:grpSpPr>
          <a:xfrm>
            <a:off x="-102401" y="-14864"/>
            <a:ext cx="9351942" cy="1191016"/>
            <a:chOff x="-102401" y="-14864"/>
            <a:chExt cx="9351942" cy="1191016"/>
          </a:xfrm>
        </p:grpSpPr>
        <p:grpSp>
          <p:nvGrpSpPr>
            <p:cNvPr id="91" name="Google Shape;91;p10"/>
            <p:cNvGrpSpPr/>
            <p:nvPr/>
          </p:nvGrpSpPr>
          <p:grpSpPr>
            <a:xfrm>
              <a:off x="-102401" y="-14864"/>
              <a:ext cx="9351942" cy="616900"/>
              <a:chOff x="-210400" y="-1360875"/>
              <a:chExt cx="9351942" cy="888777"/>
            </a:xfrm>
          </p:grpSpPr>
          <p:sp>
            <p:nvSpPr>
              <p:cNvPr id="92" name="Google Shape;92;p10"/>
              <p:cNvSpPr/>
              <p:nvPr/>
            </p:nvSpPr>
            <p:spPr>
              <a:xfrm>
                <a:off x="4309818" y="-678782"/>
                <a:ext cx="317663" cy="206684"/>
              </a:xfrm>
              <a:custGeom>
                <a:avLst/>
                <a:gdLst/>
                <a:ahLst/>
                <a:cxnLst/>
                <a:rect l="l" t="t" r="r" b="b"/>
                <a:pathLst>
                  <a:path w="2242" h="2242" extrusionOk="0">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a:off x="-201615" y="-1301414"/>
                <a:ext cx="9340748" cy="440288"/>
              </a:xfrm>
              <a:custGeom>
                <a:avLst/>
                <a:gdLst/>
                <a:ahLst/>
                <a:cxnLst/>
                <a:rect l="l" t="t" r="r" b="b"/>
                <a:pathLst>
                  <a:path w="65925" h="4776" extrusionOk="0">
                    <a:moveTo>
                      <a:pt x="0" y="0"/>
                    </a:moveTo>
                    <a:lnTo>
                      <a:pt x="0" y="4775"/>
                    </a:lnTo>
                    <a:lnTo>
                      <a:pt x="65924" y="4775"/>
                    </a:lnTo>
                    <a:lnTo>
                      <a:pt x="659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p:nvPr/>
            </p:nvSpPr>
            <p:spPr>
              <a:xfrm>
                <a:off x="3846929" y="-1220013"/>
                <a:ext cx="1243450" cy="419822"/>
              </a:xfrm>
              <a:custGeom>
                <a:avLst/>
                <a:gdLst/>
                <a:ahLst/>
                <a:cxnLst/>
                <a:rect l="l" t="t" r="r" b="b"/>
                <a:pathLst>
                  <a:path w="8776" h="4554" extrusionOk="0">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0"/>
              <p:cNvSpPr/>
              <p:nvPr/>
            </p:nvSpPr>
            <p:spPr>
              <a:xfrm>
                <a:off x="-210400" y="-1360875"/>
                <a:ext cx="9351942" cy="305048"/>
              </a:xfrm>
              <a:custGeom>
                <a:avLst/>
                <a:gdLst/>
                <a:ahLst/>
                <a:cxnLst/>
                <a:rect l="l" t="t" r="r" b="b"/>
                <a:pathLst>
                  <a:path w="66004" h="3309" extrusionOk="0">
                    <a:moveTo>
                      <a:pt x="1" y="1"/>
                    </a:moveTo>
                    <a:lnTo>
                      <a:pt x="1" y="3308"/>
                    </a:lnTo>
                    <a:lnTo>
                      <a:pt x="66003" y="3308"/>
                    </a:lnTo>
                    <a:lnTo>
                      <a:pt x="66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0"/>
            <p:cNvSpPr/>
            <p:nvPr/>
          </p:nvSpPr>
          <p:spPr>
            <a:xfrm>
              <a:off x="3398400" y="360475"/>
              <a:ext cx="2384192" cy="772136"/>
            </a:xfrm>
            <a:custGeom>
              <a:avLst/>
              <a:gdLst/>
              <a:ahLst/>
              <a:cxnLst/>
              <a:rect l="l" t="t" r="r" b="b"/>
              <a:pathLst>
                <a:path w="18335" h="7785" extrusionOk="0">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p:nvPr/>
          </p:nvSpPr>
          <p:spPr>
            <a:xfrm>
              <a:off x="3572645" y="460848"/>
              <a:ext cx="2078349" cy="570994"/>
            </a:xfrm>
            <a:custGeom>
              <a:avLst/>
              <a:gdLst/>
              <a:ahLst/>
              <a:cxnLst/>
              <a:rect l="l" t="t" r="r" b="b"/>
              <a:pathLst>
                <a:path w="15983" h="5757" extrusionOk="0">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3572645" y="460848"/>
              <a:ext cx="1456262" cy="460108"/>
            </a:xfrm>
            <a:custGeom>
              <a:avLst/>
              <a:gdLst/>
              <a:ahLst/>
              <a:cxnLst/>
              <a:rect l="l" t="t" r="r" b="b"/>
              <a:pathLst>
                <a:path w="11199" h="4639" extrusionOk="0">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a:off x="4164689" y="979770"/>
              <a:ext cx="851989" cy="196381"/>
            </a:xfrm>
            <a:custGeom>
              <a:avLst/>
              <a:gdLst/>
              <a:ahLst/>
              <a:cxnLst/>
              <a:rect l="l" t="t" r="r" b="b"/>
              <a:pathLst>
                <a:path w="6552" h="1980" extrusionOk="0">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a:off x="4292902" y="1040966"/>
              <a:ext cx="97656" cy="73990"/>
            </a:xfrm>
            <a:custGeom>
              <a:avLst/>
              <a:gdLst/>
              <a:ahLst/>
              <a:cxnLst/>
              <a:rect l="l" t="t" r="r" b="b"/>
              <a:pathLst>
                <a:path w="751" h="746" extrusionOk="0">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10"/>
          <p:cNvGrpSpPr/>
          <p:nvPr/>
        </p:nvGrpSpPr>
        <p:grpSpPr>
          <a:xfrm>
            <a:off x="100" y="3246656"/>
            <a:ext cx="9143942" cy="2459741"/>
            <a:chOff x="100" y="3246656"/>
            <a:chExt cx="9143942" cy="2459741"/>
          </a:xfrm>
        </p:grpSpPr>
        <p:sp>
          <p:nvSpPr>
            <p:cNvPr id="102" name="Google Shape;102;p10"/>
            <p:cNvSpPr/>
            <p:nvPr/>
          </p:nvSpPr>
          <p:spPr>
            <a:xfrm>
              <a:off x="8520133" y="5260606"/>
              <a:ext cx="622097" cy="59621"/>
            </a:xfrm>
            <a:custGeom>
              <a:avLst/>
              <a:gdLst/>
              <a:ahLst/>
              <a:cxnLst/>
              <a:rect l="l" t="t" r="r" b="b"/>
              <a:pathLst>
                <a:path w="4489" h="570" extrusionOk="0">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6113337" y="5183173"/>
              <a:ext cx="2112561" cy="411312"/>
            </a:xfrm>
            <a:custGeom>
              <a:avLst/>
              <a:gdLst/>
              <a:ahLst/>
              <a:cxnLst/>
              <a:rect l="l" t="t" r="r" b="b"/>
              <a:pathLst>
                <a:path w="14910" h="2903" extrusionOk="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6926473" y="5350929"/>
              <a:ext cx="486271" cy="74951"/>
            </a:xfrm>
            <a:custGeom>
              <a:avLst/>
              <a:gdLst/>
              <a:ahLst/>
              <a:cxnLst/>
              <a:rect l="l" t="t" r="r" b="b"/>
              <a:pathLst>
                <a:path w="3432" h="529" extrusionOk="0">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10"/>
            <p:cNvGrpSpPr/>
            <p:nvPr/>
          </p:nvGrpSpPr>
          <p:grpSpPr>
            <a:xfrm>
              <a:off x="100" y="3246656"/>
              <a:ext cx="9143942" cy="2459741"/>
              <a:chOff x="100" y="3246656"/>
              <a:chExt cx="9143942" cy="2459741"/>
            </a:xfrm>
          </p:grpSpPr>
          <p:sp>
            <p:nvSpPr>
              <p:cNvPr id="106" name="Google Shape;106;p10"/>
              <p:cNvSpPr/>
              <p:nvPr/>
            </p:nvSpPr>
            <p:spPr>
              <a:xfrm>
                <a:off x="100" y="5071703"/>
                <a:ext cx="9142149" cy="602142"/>
              </a:xfrm>
              <a:custGeom>
                <a:avLst/>
                <a:gdLst/>
                <a:ahLst/>
                <a:cxnLst/>
                <a:rect l="l" t="t" r="r" b="b"/>
                <a:pathLst>
                  <a:path w="65969" h="22162" extrusionOk="0">
                    <a:moveTo>
                      <a:pt x="0" y="1"/>
                    </a:moveTo>
                    <a:lnTo>
                      <a:pt x="0" y="22161"/>
                    </a:lnTo>
                    <a:lnTo>
                      <a:pt x="65968" y="22161"/>
                    </a:lnTo>
                    <a:lnTo>
                      <a:pt x="65968" y="1"/>
                    </a:lnTo>
                    <a:close/>
                  </a:path>
                </a:pathLst>
              </a:custGeom>
              <a:solidFill>
                <a:srgbClr val="1F424C">
                  <a:alpha val="78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3528813" y="4751839"/>
                <a:ext cx="2231040" cy="954557"/>
              </a:xfrm>
              <a:custGeom>
                <a:avLst/>
                <a:gdLst/>
                <a:ahLst/>
                <a:cxnLst/>
                <a:rect l="l" t="t" r="r" b="b"/>
                <a:pathLst>
                  <a:path w="16099" h="9126" extrusionOk="0">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6189" y="4491808"/>
                <a:ext cx="9137853" cy="593382"/>
              </a:xfrm>
              <a:custGeom>
                <a:avLst/>
                <a:gdLst/>
                <a:ahLst/>
                <a:cxnLst/>
                <a:rect l="l" t="t" r="r" b="b"/>
                <a:pathLst>
                  <a:path w="65938" h="5673" extrusionOk="0">
                    <a:moveTo>
                      <a:pt x="1" y="0"/>
                    </a:moveTo>
                    <a:lnTo>
                      <a:pt x="1" y="5672"/>
                    </a:lnTo>
                    <a:lnTo>
                      <a:pt x="65937" y="5672"/>
                    </a:lnTo>
                    <a:lnTo>
                      <a:pt x="659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1985150" y="4117250"/>
                <a:ext cx="5190805" cy="395575"/>
              </a:xfrm>
              <a:custGeom>
                <a:avLst/>
                <a:gdLst/>
                <a:ahLst/>
                <a:cxnLst/>
                <a:rect l="l" t="t" r="r" b="b"/>
                <a:pathLst>
                  <a:path w="33573" h="6273" extrusionOk="0">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784" y="3599583"/>
                <a:ext cx="584957" cy="988865"/>
              </a:xfrm>
              <a:custGeom>
                <a:avLst/>
                <a:gdLst/>
                <a:ahLst/>
                <a:cxnLst/>
                <a:rect l="l" t="t" r="r" b="b"/>
                <a:pathLst>
                  <a:path w="4221" h="9454" extrusionOk="0">
                    <a:moveTo>
                      <a:pt x="0" y="0"/>
                    </a:moveTo>
                    <a:lnTo>
                      <a:pt x="0" y="9454"/>
                    </a:lnTo>
                    <a:lnTo>
                      <a:pt x="4221" y="945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8557135" y="3599583"/>
                <a:ext cx="585095" cy="988865"/>
              </a:xfrm>
              <a:custGeom>
                <a:avLst/>
                <a:gdLst/>
                <a:ahLst/>
                <a:cxnLst/>
                <a:rect l="l" t="t" r="r" b="b"/>
                <a:pathLst>
                  <a:path w="4222" h="9454" extrusionOk="0">
                    <a:moveTo>
                      <a:pt x="4221" y="0"/>
                    </a:moveTo>
                    <a:lnTo>
                      <a:pt x="0" y="9454"/>
                    </a:lnTo>
                    <a:lnTo>
                      <a:pt x="4221" y="9454"/>
                    </a:lnTo>
                    <a:lnTo>
                      <a:pt x="42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6882" y="4502477"/>
                <a:ext cx="9043617" cy="589721"/>
              </a:xfrm>
              <a:custGeom>
                <a:avLst/>
                <a:gdLst/>
                <a:ahLst/>
                <a:cxnLst/>
                <a:rect l="l" t="t" r="r" b="b"/>
                <a:pathLst>
                  <a:path w="65258" h="5638" extrusionOk="0">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4162273" y="4210961"/>
                <a:ext cx="1000843" cy="755403"/>
              </a:xfrm>
              <a:custGeom>
                <a:avLst/>
                <a:gdLst/>
                <a:ahLst/>
                <a:cxnLst/>
                <a:rect l="l" t="t" r="r" b="b"/>
                <a:pathLst>
                  <a:path w="7222" h="7222" extrusionOk="0">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985775" y="4064725"/>
                <a:ext cx="1252890" cy="1039464"/>
              </a:xfrm>
              <a:custGeom>
                <a:avLst/>
                <a:gdLst/>
                <a:ahLst/>
                <a:cxnLst/>
                <a:rect l="l" t="t" r="r" b="b"/>
                <a:pathLst>
                  <a:path w="8621" h="8620" extrusionOk="0">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0"/>
              <p:cNvSpPr/>
              <p:nvPr/>
            </p:nvSpPr>
            <p:spPr>
              <a:xfrm>
                <a:off x="4223804" y="4257402"/>
                <a:ext cx="877920" cy="662521"/>
              </a:xfrm>
              <a:custGeom>
                <a:avLst/>
                <a:gdLst/>
                <a:ahLst/>
                <a:cxnLst/>
                <a:rect l="l" t="t" r="r" b="b"/>
                <a:pathLst>
                  <a:path w="6335" h="6334" extrusionOk="0">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8245324" y="4551743"/>
                <a:ext cx="893857" cy="1039490"/>
              </a:xfrm>
              <a:custGeom>
                <a:avLst/>
                <a:gdLst/>
                <a:ahLst/>
                <a:cxnLst/>
                <a:rect l="l" t="t" r="r" b="b"/>
                <a:pathLst>
                  <a:path w="6450" h="9938" extrusionOk="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8446962" y="5005282"/>
                <a:ext cx="695268" cy="59516"/>
              </a:xfrm>
              <a:custGeom>
                <a:avLst/>
                <a:gdLst/>
                <a:ahLst/>
                <a:cxnLst/>
                <a:rect l="l" t="t" r="r" b="b"/>
                <a:pathLst>
                  <a:path w="5017" h="569" extrusionOk="0">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8459295" y="4885935"/>
                <a:ext cx="682935" cy="59098"/>
              </a:xfrm>
              <a:custGeom>
                <a:avLst/>
                <a:gdLst/>
                <a:ahLst/>
                <a:cxnLst/>
                <a:rect l="l" t="t" r="r" b="b"/>
                <a:pathLst>
                  <a:path w="4928" h="565" extrusionOk="0">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8593443" y="4766169"/>
                <a:ext cx="548787" cy="59516"/>
              </a:xfrm>
              <a:custGeom>
                <a:avLst/>
                <a:gdLst/>
                <a:ahLst/>
                <a:cxnLst/>
                <a:rect l="l" t="t" r="r" b="b"/>
                <a:pathLst>
                  <a:path w="3960" h="569" extrusionOk="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8437815" y="5136657"/>
                <a:ext cx="704415" cy="59098"/>
              </a:xfrm>
              <a:custGeom>
                <a:avLst/>
                <a:gdLst/>
                <a:ahLst/>
                <a:cxnLst/>
                <a:rect l="l" t="t" r="r" b="b"/>
                <a:pathLst>
                  <a:path w="5083" h="565" extrusionOk="0">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5442913" y="4570361"/>
                <a:ext cx="524119" cy="395588"/>
              </a:xfrm>
              <a:custGeom>
                <a:avLst/>
                <a:gdLst/>
                <a:ahLst/>
                <a:cxnLst/>
                <a:rect l="l" t="t" r="r" b="b"/>
                <a:pathLst>
                  <a:path w="3782" h="3782" extrusionOk="0">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3391617" y="4577265"/>
                <a:ext cx="524119" cy="395588"/>
              </a:xfrm>
              <a:custGeom>
                <a:avLst/>
                <a:gdLst/>
                <a:ahLst/>
                <a:cxnLst/>
                <a:rect l="l" t="t" r="r" b="b"/>
                <a:pathLst>
                  <a:path w="3782" h="3782" extrusionOk="0">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5271902" y="4226755"/>
                <a:ext cx="449284" cy="339000"/>
              </a:xfrm>
              <a:custGeom>
                <a:avLst/>
                <a:gdLst/>
                <a:ahLst/>
                <a:cxnLst/>
                <a:rect l="l" t="t" r="r" b="b"/>
                <a:pathLst>
                  <a:path w="3242" h="3241" extrusionOk="0">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5326088" y="4265561"/>
                <a:ext cx="348258" cy="254695"/>
              </a:xfrm>
              <a:custGeom>
                <a:avLst/>
                <a:gdLst/>
                <a:ahLst/>
                <a:cxnLst/>
                <a:rect l="l" t="t" r="r" b="b"/>
                <a:pathLst>
                  <a:path w="2513" h="2435" extrusionOk="0">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5445961" y="4346939"/>
                <a:ext cx="101027" cy="76356"/>
              </a:xfrm>
              <a:custGeom>
                <a:avLst/>
                <a:gdLst/>
                <a:ahLst/>
                <a:cxnLst/>
                <a:rect l="l" t="t" r="r" b="b"/>
                <a:pathLst>
                  <a:path w="729" h="730" extrusionOk="0">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5482963" y="4274557"/>
                <a:ext cx="29657" cy="110560"/>
              </a:xfrm>
              <a:custGeom>
                <a:avLst/>
                <a:gdLst/>
                <a:ahLst/>
                <a:cxnLst/>
                <a:rect l="l" t="t" r="r" b="b"/>
                <a:pathLst>
                  <a:path w="214" h="1057" extrusionOk="0">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p:nvPr/>
            </p:nvSpPr>
            <p:spPr>
              <a:xfrm>
                <a:off x="3579812" y="4212739"/>
                <a:ext cx="479357" cy="362221"/>
              </a:xfrm>
              <a:custGeom>
                <a:avLst/>
                <a:gdLst/>
                <a:ahLst/>
                <a:cxnLst/>
                <a:rect l="l" t="t" r="r" b="b"/>
                <a:pathLst>
                  <a:path w="3459" h="3463" extrusionOk="0">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p:nvPr/>
            </p:nvSpPr>
            <p:spPr>
              <a:xfrm>
                <a:off x="3646193" y="4262319"/>
                <a:ext cx="348396" cy="254590"/>
              </a:xfrm>
              <a:custGeom>
                <a:avLst/>
                <a:gdLst/>
                <a:ahLst/>
                <a:cxnLst/>
                <a:rect l="l" t="t" r="r" b="b"/>
                <a:pathLst>
                  <a:path w="2514" h="2434" extrusionOk="0">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3766205" y="4343696"/>
                <a:ext cx="101027" cy="75729"/>
              </a:xfrm>
              <a:custGeom>
                <a:avLst/>
                <a:gdLst/>
                <a:ahLst/>
                <a:cxnLst/>
                <a:rect l="l" t="t" r="r" b="b"/>
                <a:pathLst>
                  <a:path w="729" h="724" extrusionOk="0">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p:nvPr/>
            </p:nvSpPr>
            <p:spPr>
              <a:xfrm>
                <a:off x="3803206" y="4271314"/>
                <a:ext cx="30211" cy="110560"/>
              </a:xfrm>
              <a:custGeom>
                <a:avLst/>
                <a:gdLst/>
                <a:ahLst/>
                <a:cxnLst/>
                <a:rect l="l" t="t" r="r" b="b"/>
                <a:pathLst>
                  <a:path w="218" h="1057" extrusionOk="0">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539856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539856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0"/>
              <p:cNvGrpSpPr/>
              <p:nvPr/>
            </p:nvGrpSpPr>
            <p:grpSpPr>
              <a:xfrm>
                <a:off x="311626" y="3246656"/>
                <a:ext cx="2659372" cy="2357382"/>
                <a:chOff x="353753" y="2790099"/>
                <a:chExt cx="3269854" cy="2898539"/>
              </a:xfrm>
            </p:grpSpPr>
            <p:sp>
              <p:nvSpPr>
                <p:cNvPr id="134" name="Google Shape;134;p10"/>
                <p:cNvSpPr/>
                <p:nvPr/>
              </p:nvSpPr>
              <p:spPr>
                <a:xfrm>
                  <a:off x="353753" y="2790099"/>
                  <a:ext cx="3269854" cy="2898539"/>
                </a:xfrm>
                <a:custGeom>
                  <a:avLst/>
                  <a:gdLst/>
                  <a:ahLst/>
                  <a:cxnLst/>
                  <a:rect l="l" t="t" r="r" b="b"/>
                  <a:pathLst>
                    <a:path w="23595" h="20916" extrusionOk="0">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759660" y="3615075"/>
                  <a:ext cx="2424778" cy="1240845"/>
                </a:xfrm>
                <a:custGeom>
                  <a:avLst/>
                  <a:gdLst/>
                  <a:ahLst/>
                  <a:cxnLst/>
                  <a:rect l="l" t="t" r="r" b="b"/>
                  <a:pathLst>
                    <a:path w="17497" h="8954" extrusionOk="0">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0"/>
              <p:cNvSpPr/>
              <p:nvPr/>
            </p:nvSpPr>
            <p:spPr>
              <a:xfrm>
                <a:off x="326801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326801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 name="Google Shape;138;p10"/>
          <p:cNvSpPr/>
          <p:nvPr/>
        </p:nvSpPr>
        <p:spPr>
          <a:xfrm rot="-2046914">
            <a:off x="-7837653" y="-4105986"/>
            <a:ext cx="10349659" cy="8211979"/>
          </a:xfrm>
          <a:prstGeom prst="ellipse">
            <a:avLst/>
          </a:prstGeom>
          <a:solidFill>
            <a:srgbClr val="336574">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ABB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1pPr>
            <a:lvl2pPr lvl="1">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2pPr>
            <a:lvl3pPr lvl="2">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3pPr>
            <a:lvl4pPr lvl="3">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4pPr>
            <a:lvl5pPr lvl="4">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5pPr>
            <a:lvl6pPr lvl="5">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6pPr>
            <a:lvl7pPr lvl="6">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7pPr>
            <a:lvl8pPr lvl="7">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8pPr>
            <a:lvl9pPr lvl="8">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marL="914400" lvl="1"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marL="1371600" lvl="2"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marL="1828800" lvl="3"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marL="2286000" lvl="4"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marL="2743200" lvl="5"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marL="3200400" lvl="6"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marL="3657600" lvl="7"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marL="4114800" lvl="8" indent="-3175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ww.youtube.com/watch?v=uI21y1WpGWM" TargetMode="External"/><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jpg"/><Relationship Id="rId4" Type="http://schemas.openxmlformats.org/officeDocument/2006/relationships/hyperlink" Target="https://github.com/shovalnakash/Software-Development-for-Intelligent-Autonomous-Vehicles" TargetMode="External"/><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hyperlink" Target="https://navigation.ros.org/" TargetMode="External"/><Relationship Id="rId3" Type="http://schemas.openxmlformats.org/officeDocument/2006/relationships/hyperlink" Target="https://app.theconstructsim.com/Course/57/" TargetMode="External"/><Relationship Id="rId7" Type="http://schemas.openxmlformats.org/officeDocument/2006/relationships/hyperlink" Target="https://www.accessscience.com/content/article/aYB000130"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wiki.ros.org/rviz" TargetMode="External"/><Relationship Id="rId5" Type="http://schemas.openxmlformats.org/officeDocument/2006/relationships/hyperlink" Target="https://en.wikipedia.org/wiki/Robot_Operating_System" TargetMode="External"/><Relationship Id="rId4" Type="http://schemas.openxmlformats.org/officeDocument/2006/relationships/hyperlink" Target="https://en.wikipedia.org/wiki/Odometr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28"/>
        <p:cNvGrpSpPr/>
        <p:nvPr/>
      </p:nvGrpSpPr>
      <p:grpSpPr>
        <a:xfrm>
          <a:off x="0" y="0"/>
          <a:ext cx="0" cy="0"/>
          <a:chOff x="0" y="0"/>
          <a:chExt cx="0" cy="0"/>
        </a:xfrm>
      </p:grpSpPr>
      <p:sp>
        <p:nvSpPr>
          <p:cNvPr id="229" name="Google Shape;229;p15"/>
          <p:cNvSpPr txBox="1">
            <a:spLocks noGrp="1"/>
          </p:cNvSpPr>
          <p:nvPr>
            <p:ph type="ctrTitle"/>
          </p:nvPr>
        </p:nvSpPr>
        <p:spPr>
          <a:xfrm>
            <a:off x="1384310" y="800818"/>
            <a:ext cx="6490670" cy="204964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800" b="1" dirty="0">
                <a:solidFill>
                  <a:srgbClr val="FFFFFF"/>
                </a:solidFill>
              </a:rPr>
              <a:t>Autonomous Vehicle</a:t>
            </a:r>
            <a:br>
              <a:rPr lang="en-US" sz="4800" b="1" dirty="0">
                <a:solidFill>
                  <a:srgbClr val="FFFFFF"/>
                </a:solidFill>
              </a:rPr>
            </a:br>
            <a:r>
              <a:rPr lang="en-US" sz="1900" dirty="0">
                <a:solidFill>
                  <a:srgbClr val="FFFFFF"/>
                </a:solidFill>
              </a:rPr>
              <a:t>ROS Navigation in 5 Days</a:t>
            </a:r>
            <a:br>
              <a:rPr lang="en-US" sz="1900" dirty="0">
                <a:solidFill>
                  <a:srgbClr val="FFFFFF"/>
                </a:solidFill>
              </a:rPr>
            </a:br>
            <a:endParaRPr lang="en-US" sz="1900" dirty="0">
              <a:solidFill>
                <a:srgbClr val="FFFFFF"/>
              </a:solidFill>
            </a:endParaRPr>
          </a:p>
        </p:txBody>
      </p:sp>
      <p:sp>
        <p:nvSpPr>
          <p:cNvPr id="230" name="Google Shape;230;p15"/>
          <p:cNvSpPr txBox="1">
            <a:spLocks noGrp="1"/>
          </p:cNvSpPr>
          <p:nvPr>
            <p:ph type="subTitle" idx="1"/>
          </p:nvPr>
        </p:nvSpPr>
        <p:spPr>
          <a:xfrm>
            <a:off x="4588107" y="3232863"/>
            <a:ext cx="3276981" cy="136976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600" dirty="0"/>
              <a:t>Shoval Nakash 207207838</a:t>
            </a:r>
          </a:p>
          <a:p>
            <a:pPr marL="0" lvl="0" indent="0" algn="r" rtl="0">
              <a:spcBef>
                <a:spcPts val="0"/>
              </a:spcBef>
              <a:spcAft>
                <a:spcPts val="0"/>
              </a:spcAft>
              <a:buClr>
                <a:schemeClr val="dk1"/>
              </a:buClr>
              <a:buSzPts val="1100"/>
              <a:buFont typeface="Arial"/>
              <a:buNone/>
            </a:pPr>
            <a:r>
              <a:rPr lang="en-US" sz="1600" dirty="0"/>
              <a:t>Adi </a:t>
            </a:r>
            <a:r>
              <a:rPr lang="en-US" sz="1600" dirty="0" err="1"/>
              <a:t>Gredi</a:t>
            </a:r>
            <a:r>
              <a:rPr lang="en-US" sz="1600" dirty="0"/>
              <a:t> 316063353</a:t>
            </a:r>
          </a:p>
          <a:p>
            <a:pPr marL="0" lvl="0" indent="0" algn="r" rtl="0">
              <a:spcBef>
                <a:spcPts val="0"/>
              </a:spcBef>
              <a:spcAft>
                <a:spcPts val="0"/>
              </a:spcAft>
              <a:buClr>
                <a:schemeClr val="dk1"/>
              </a:buClr>
              <a:buSzPts val="1100"/>
              <a:buFont typeface="Arial"/>
              <a:buNone/>
            </a:pPr>
            <a:r>
              <a:rPr lang="en-US" sz="1600" dirty="0" err="1"/>
              <a:t>Liad</a:t>
            </a:r>
            <a:r>
              <a:rPr lang="en-US" sz="1600" dirty="0"/>
              <a:t> </a:t>
            </a:r>
            <a:r>
              <a:rPr lang="en-US" sz="1600" dirty="0" err="1"/>
              <a:t>Arama</a:t>
            </a:r>
            <a:r>
              <a:rPr lang="en-US" sz="1600" dirty="0"/>
              <a:t> 206484719</a:t>
            </a:r>
            <a:endParaRPr sz="1600" dirty="0"/>
          </a:p>
        </p:txBody>
      </p:sp>
      <p:grpSp>
        <p:nvGrpSpPr>
          <p:cNvPr id="231" name="Google Shape;231;p15"/>
          <p:cNvGrpSpPr/>
          <p:nvPr/>
        </p:nvGrpSpPr>
        <p:grpSpPr>
          <a:xfrm>
            <a:off x="456969" y="1710821"/>
            <a:ext cx="4639100" cy="4172631"/>
            <a:chOff x="99093" y="1696958"/>
            <a:chExt cx="4639100" cy="4172631"/>
          </a:xfrm>
        </p:grpSpPr>
        <p:sp>
          <p:nvSpPr>
            <p:cNvPr id="232" name="Google Shape;232;p15"/>
            <p:cNvSpPr/>
            <p:nvPr/>
          </p:nvSpPr>
          <p:spPr>
            <a:xfrm rot="-3148857">
              <a:off x="4378018" y="4549484"/>
              <a:ext cx="153042" cy="279166"/>
            </a:xfrm>
            <a:custGeom>
              <a:avLst/>
              <a:gdLst/>
              <a:ahLst/>
              <a:cxnLst/>
              <a:rect l="l" t="t" r="r" b="b"/>
              <a:pathLst>
                <a:path w="1103" h="2012" extrusionOk="0">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3148857">
              <a:off x="3735892" y="5385480"/>
              <a:ext cx="153458" cy="279166"/>
            </a:xfrm>
            <a:custGeom>
              <a:avLst/>
              <a:gdLst/>
              <a:ahLst/>
              <a:cxnLst/>
              <a:rect l="l" t="t" r="r" b="b"/>
              <a:pathLst>
                <a:path w="1106" h="2012" extrusionOk="0">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3148857">
              <a:off x="3698353" y="3380125"/>
              <a:ext cx="248224" cy="849846"/>
            </a:xfrm>
            <a:custGeom>
              <a:avLst/>
              <a:gdLst/>
              <a:ahLst/>
              <a:cxnLst/>
              <a:rect l="l" t="t" r="r" b="b"/>
              <a:pathLst>
                <a:path w="1789" h="6125" extrusionOk="0">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rot="-3148857">
              <a:off x="2167281" y="2197883"/>
              <a:ext cx="274726" cy="849985"/>
            </a:xfrm>
            <a:custGeom>
              <a:avLst/>
              <a:gdLst/>
              <a:ahLst/>
              <a:cxnLst/>
              <a:rect l="l" t="t" r="r" b="b"/>
              <a:pathLst>
                <a:path w="1980" h="6126" extrusionOk="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rot="-3148857">
              <a:off x="2670925" y="4718004"/>
              <a:ext cx="248502" cy="849846"/>
            </a:xfrm>
            <a:custGeom>
              <a:avLst/>
              <a:gdLst/>
              <a:ahLst/>
              <a:cxnLst/>
              <a:rect l="l" t="t" r="r" b="b"/>
              <a:pathLst>
                <a:path w="1791" h="6125" extrusionOk="0">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rot="-3148857">
              <a:off x="1123825" y="3556727"/>
              <a:ext cx="274865" cy="849985"/>
            </a:xfrm>
            <a:custGeom>
              <a:avLst/>
              <a:gdLst/>
              <a:ahLst/>
              <a:cxnLst/>
              <a:rect l="l" t="t" r="r" b="b"/>
              <a:pathLst>
                <a:path w="1981" h="6126" extrusionOk="0">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rot="-3148857">
              <a:off x="1522060" y="1610405"/>
              <a:ext cx="1833448" cy="4390340"/>
            </a:xfrm>
            <a:custGeom>
              <a:avLst/>
              <a:gdLst/>
              <a:ahLst/>
              <a:cxnLst/>
              <a:rect l="l" t="t" r="r" b="b"/>
              <a:pathLst>
                <a:path w="13214" h="31642" extrusionOk="0">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rot="-3148857">
              <a:off x="1778411" y="1829794"/>
              <a:ext cx="1320488" cy="3951889"/>
            </a:xfrm>
            <a:custGeom>
              <a:avLst/>
              <a:gdLst/>
              <a:ahLst/>
              <a:cxnLst/>
              <a:rect l="l" t="t" r="r" b="b"/>
              <a:pathLst>
                <a:path w="9517" h="28482" extrusionOk="0">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rot="-3148857">
              <a:off x="2287066" y="2553783"/>
              <a:ext cx="160118" cy="3257721"/>
            </a:xfrm>
            <a:custGeom>
              <a:avLst/>
              <a:gdLst/>
              <a:ahLst/>
              <a:cxnLst/>
              <a:rect l="l" t="t" r="r" b="b"/>
              <a:pathLst>
                <a:path w="1154" h="23479" extrusionOk="0">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rot="-3148857">
              <a:off x="2704028" y="2010576"/>
              <a:ext cx="160395" cy="3257721"/>
            </a:xfrm>
            <a:custGeom>
              <a:avLst/>
              <a:gdLst/>
              <a:ahLst/>
              <a:cxnLst/>
              <a:rect l="l" t="t" r="r" b="b"/>
              <a:pathLst>
                <a:path w="1156" h="23479" extrusionOk="0">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rot="-3148857">
              <a:off x="1961040" y="3068840"/>
              <a:ext cx="1415254" cy="1827204"/>
            </a:xfrm>
            <a:custGeom>
              <a:avLst/>
              <a:gdLst/>
              <a:ahLst/>
              <a:cxnLst/>
              <a:rect l="l" t="t" r="r" b="b"/>
              <a:pathLst>
                <a:path w="10200" h="13169" extrusionOk="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rot="-3148857">
              <a:off x="1766466" y="3674493"/>
              <a:ext cx="471196" cy="988874"/>
            </a:xfrm>
            <a:custGeom>
              <a:avLst/>
              <a:gdLst/>
              <a:ahLst/>
              <a:cxnLst/>
              <a:rect l="l" t="t" r="r" b="b"/>
              <a:pathLst>
                <a:path w="3396" h="7127" extrusionOk="0">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rot="-3148857">
              <a:off x="2642768" y="4579204"/>
              <a:ext cx="465785" cy="577895"/>
            </a:xfrm>
            <a:custGeom>
              <a:avLst/>
              <a:gdLst/>
              <a:ahLst/>
              <a:cxnLst/>
              <a:rect l="l" t="t" r="r" b="b"/>
              <a:pathLst>
                <a:path w="3357" h="4165" extrusionOk="0">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rot="-3148857">
              <a:off x="2222276" y="4528627"/>
              <a:ext cx="454546" cy="105312"/>
            </a:xfrm>
            <a:custGeom>
              <a:avLst/>
              <a:gdLst/>
              <a:ahLst/>
              <a:cxnLst/>
              <a:rect l="l" t="t" r="r" b="b"/>
              <a:pathLst>
                <a:path w="3276" h="759" extrusionOk="0">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rot="-3148857">
              <a:off x="2441102" y="2795798"/>
              <a:ext cx="471335" cy="988874"/>
            </a:xfrm>
            <a:custGeom>
              <a:avLst/>
              <a:gdLst/>
              <a:ahLst/>
              <a:cxnLst/>
              <a:rect l="l" t="t" r="r" b="b"/>
              <a:pathLst>
                <a:path w="3397" h="7127" extrusionOk="0">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rot="-3148857">
              <a:off x="3345367" y="3664633"/>
              <a:ext cx="465091" cy="577895"/>
            </a:xfrm>
            <a:custGeom>
              <a:avLst/>
              <a:gdLst/>
              <a:ahLst/>
              <a:cxnLst/>
              <a:rect l="l" t="t" r="r" b="b"/>
              <a:pathLst>
                <a:path w="3352" h="4165" extrusionOk="0">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rot="-3148857">
              <a:off x="2963245" y="3563543"/>
              <a:ext cx="454685" cy="105312"/>
            </a:xfrm>
            <a:custGeom>
              <a:avLst/>
              <a:gdLst/>
              <a:ahLst/>
              <a:cxnLst/>
              <a:rect l="l" t="t" r="r" b="b"/>
              <a:pathLst>
                <a:path w="3277" h="759" extrusionOk="0">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rot="-3148857">
              <a:off x="2262403" y="3612999"/>
              <a:ext cx="1063106" cy="931293"/>
            </a:xfrm>
            <a:custGeom>
              <a:avLst/>
              <a:gdLst/>
              <a:ahLst/>
              <a:cxnLst/>
              <a:rect l="l" t="t" r="r" b="b"/>
              <a:pathLst>
                <a:path w="7662" h="6712" extrusionOk="0">
                  <a:moveTo>
                    <a:pt x="0" y="1"/>
                  </a:moveTo>
                  <a:lnTo>
                    <a:pt x="0" y="6712"/>
                  </a:lnTo>
                  <a:lnTo>
                    <a:pt x="7661" y="6712"/>
                  </a:lnTo>
                  <a:lnTo>
                    <a:pt x="76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rot="-3148857">
              <a:off x="2368963" y="3705962"/>
              <a:ext cx="849985" cy="745367"/>
            </a:xfrm>
            <a:custGeom>
              <a:avLst/>
              <a:gdLst/>
              <a:ahLst/>
              <a:cxnLst/>
              <a:rect l="l" t="t" r="r" b="b"/>
              <a:pathLst>
                <a:path w="6126" h="5372" extrusionOk="0">
                  <a:moveTo>
                    <a:pt x="0" y="1"/>
                  </a:moveTo>
                  <a:lnTo>
                    <a:pt x="0" y="5371"/>
                  </a:lnTo>
                  <a:lnTo>
                    <a:pt x="6125" y="5371"/>
                  </a:lnTo>
                  <a:lnTo>
                    <a:pt x="6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rot="-3148857">
              <a:off x="1661390" y="3669864"/>
              <a:ext cx="427767" cy="112249"/>
            </a:xfrm>
            <a:custGeom>
              <a:avLst/>
              <a:gdLst/>
              <a:ahLst/>
              <a:cxnLst/>
              <a:rect l="l" t="t" r="r" b="b"/>
              <a:pathLst>
                <a:path w="3083" h="809" extrusionOk="0">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rot="-3148857">
              <a:off x="1613786" y="4287710"/>
              <a:ext cx="263626" cy="263903"/>
            </a:xfrm>
            <a:custGeom>
              <a:avLst/>
              <a:gdLst/>
              <a:ahLst/>
              <a:cxnLst/>
              <a:rect l="l" t="t" r="r" b="b"/>
              <a:pathLst>
                <a:path w="1900" h="1902" extrusionOk="0">
                  <a:moveTo>
                    <a:pt x="1900" y="1"/>
                  </a:moveTo>
                  <a:lnTo>
                    <a:pt x="1" y="1385"/>
                  </a:lnTo>
                  <a:lnTo>
                    <a:pt x="1" y="1901"/>
                  </a:lnTo>
                  <a:lnTo>
                    <a:pt x="1900" y="1741"/>
                  </a:lnTo>
                  <a:lnTo>
                    <a:pt x="1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rot="-3148857">
              <a:off x="2720929" y="2845833"/>
              <a:ext cx="263626" cy="263903"/>
            </a:xfrm>
            <a:custGeom>
              <a:avLst/>
              <a:gdLst/>
              <a:ahLst/>
              <a:cxnLst/>
              <a:rect l="l" t="t" r="r" b="b"/>
              <a:pathLst>
                <a:path w="1900" h="1902" extrusionOk="0">
                  <a:moveTo>
                    <a:pt x="1" y="1"/>
                  </a:moveTo>
                  <a:lnTo>
                    <a:pt x="1" y="1741"/>
                  </a:lnTo>
                  <a:lnTo>
                    <a:pt x="1900" y="1901"/>
                  </a:lnTo>
                  <a:lnTo>
                    <a:pt x="1900" y="138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rot="-3148857">
              <a:off x="2630302" y="4148719"/>
              <a:ext cx="92547" cy="1673330"/>
            </a:xfrm>
            <a:custGeom>
              <a:avLst/>
              <a:gdLst/>
              <a:ahLst/>
              <a:cxnLst/>
              <a:rect l="l" t="t" r="r" b="b"/>
              <a:pathLst>
                <a:path w="667" h="12060" extrusionOk="0">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rot="-3148857">
              <a:off x="2883838" y="5076300"/>
              <a:ext cx="55639" cy="156094"/>
            </a:xfrm>
            <a:custGeom>
              <a:avLst/>
              <a:gdLst/>
              <a:ahLst/>
              <a:cxnLst/>
              <a:rect l="l" t="t" r="r" b="b"/>
              <a:pathLst>
                <a:path w="401" h="1125" extrusionOk="0">
                  <a:moveTo>
                    <a:pt x="378" y="1"/>
                  </a:moveTo>
                  <a:lnTo>
                    <a:pt x="179" y="290"/>
                  </a:lnTo>
                  <a:cubicBezTo>
                    <a:pt x="1" y="552"/>
                    <a:pt x="72" y="906"/>
                    <a:pt x="330" y="1084"/>
                  </a:cubicBezTo>
                  <a:cubicBezTo>
                    <a:pt x="351" y="1098"/>
                    <a:pt x="378" y="1111"/>
                    <a:pt x="400" y="1125"/>
                  </a:cubicBezTo>
                  <a:lnTo>
                    <a:pt x="3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rot="-3148857">
              <a:off x="2303584" y="4679781"/>
              <a:ext cx="59801" cy="105312"/>
            </a:xfrm>
            <a:custGeom>
              <a:avLst/>
              <a:gdLst/>
              <a:ahLst/>
              <a:cxnLst/>
              <a:rect l="l" t="t" r="r" b="b"/>
              <a:pathLst>
                <a:path w="431" h="759" extrusionOk="0">
                  <a:moveTo>
                    <a:pt x="332" y="0"/>
                  </a:moveTo>
                  <a:cubicBezTo>
                    <a:pt x="186" y="0"/>
                    <a:pt x="62" y="80"/>
                    <a:pt x="0" y="195"/>
                  </a:cubicBezTo>
                  <a:lnTo>
                    <a:pt x="4" y="577"/>
                  </a:lnTo>
                  <a:cubicBezTo>
                    <a:pt x="71" y="683"/>
                    <a:pt x="195" y="759"/>
                    <a:pt x="332" y="759"/>
                  </a:cubicBezTo>
                  <a:lnTo>
                    <a:pt x="430" y="759"/>
                  </a:lnTo>
                  <a:lnTo>
                    <a:pt x="4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rot="-3148857">
              <a:off x="3593481" y="2894423"/>
              <a:ext cx="92408" cy="1673330"/>
            </a:xfrm>
            <a:custGeom>
              <a:avLst/>
              <a:gdLst/>
              <a:ahLst/>
              <a:cxnLst/>
              <a:rect l="l" t="t" r="r" b="b"/>
              <a:pathLst>
                <a:path w="666" h="12060" extrusionOk="0">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rot="-3148857">
              <a:off x="3835778" y="3836641"/>
              <a:ext cx="55500" cy="156094"/>
            </a:xfrm>
            <a:custGeom>
              <a:avLst/>
              <a:gdLst/>
              <a:ahLst/>
              <a:cxnLst/>
              <a:rect l="l" t="t" r="r" b="b"/>
              <a:pathLst>
                <a:path w="400" h="1125" extrusionOk="0">
                  <a:moveTo>
                    <a:pt x="23" y="1"/>
                  </a:moveTo>
                  <a:lnTo>
                    <a:pt x="0" y="1125"/>
                  </a:lnTo>
                  <a:cubicBezTo>
                    <a:pt x="23" y="1111"/>
                    <a:pt x="49" y="1098"/>
                    <a:pt x="72" y="1084"/>
                  </a:cubicBezTo>
                  <a:cubicBezTo>
                    <a:pt x="334" y="906"/>
                    <a:pt x="400" y="552"/>
                    <a:pt x="223" y="290"/>
                  </a:cubicBezTo>
                  <a:lnTo>
                    <a:pt x="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rot="-3148857">
              <a:off x="3276765" y="3412279"/>
              <a:ext cx="59940" cy="105312"/>
            </a:xfrm>
            <a:custGeom>
              <a:avLst/>
              <a:gdLst/>
              <a:ahLst/>
              <a:cxnLst/>
              <a:rect l="l" t="t" r="r" b="b"/>
              <a:pathLst>
                <a:path w="432" h="759" extrusionOk="0">
                  <a:moveTo>
                    <a:pt x="18" y="0"/>
                  </a:moveTo>
                  <a:lnTo>
                    <a:pt x="0" y="759"/>
                  </a:lnTo>
                  <a:lnTo>
                    <a:pt x="102" y="759"/>
                  </a:lnTo>
                  <a:cubicBezTo>
                    <a:pt x="236" y="759"/>
                    <a:pt x="360" y="683"/>
                    <a:pt x="426" y="577"/>
                  </a:cubicBezTo>
                  <a:lnTo>
                    <a:pt x="432" y="195"/>
                  </a:lnTo>
                  <a:cubicBezTo>
                    <a:pt x="369" y="80"/>
                    <a:pt x="245"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rot="-3148857">
              <a:off x="152333" y="3032498"/>
              <a:ext cx="325231" cy="294567"/>
            </a:xfrm>
            <a:custGeom>
              <a:avLst/>
              <a:gdLst/>
              <a:ahLst/>
              <a:cxnLst/>
              <a:rect l="l" t="t" r="r" b="b"/>
              <a:pathLst>
                <a:path w="2344" h="2123" extrusionOk="0">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rot="-3148857">
              <a:off x="211349" y="3116368"/>
              <a:ext cx="179404" cy="162338"/>
            </a:xfrm>
            <a:custGeom>
              <a:avLst/>
              <a:gdLst/>
              <a:ahLst/>
              <a:cxnLst/>
              <a:rect l="l" t="t" r="r" b="b"/>
              <a:pathLst>
                <a:path w="1293" h="1170" extrusionOk="0">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rot="-3148857">
              <a:off x="1122894" y="1768407"/>
              <a:ext cx="325370" cy="294567"/>
            </a:xfrm>
            <a:custGeom>
              <a:avLst/>
              <a:gdLst/>
              <a:ahLst/>
              <a:cxnLst/>
              <a:rect l="l" t="t" r="r" b="b"/>
              <a:pathLst>
                <a:path w="2345" h="2123" extrusionOk="0">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rot="-3148857">
              <a:off x="1209427" y="1816622"/>
              <a:ext cx="179266" cy="162338"/>
            </a:xfrm>
            <a:custGeom>
              <a:avLst/>
              <a:gdLst/>
              <a:ahLst/>
              <a:cxnLst/>
              <a:rect l="l" t="t" r="r" b="b"/>
              <a:pathLst>
                <a:path w="1292" h="1170" extrusionOk="0">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0"/>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to Plan a Path:</a:t>
            </a:r>
            <a:br>
              <a:rPr lang="en-US" dirty="0"/>
            </a:br>
            <a:endParaRPr lang="en-US" dirty="0"/>
          </a:p>
        </p:txBody>
      </p:sp>
      <p:sp>
        <p:nvSpPr>
          <p:cNvPr id="468" name="Google Shape;468;p20"/>
          <p:cNvSpPr txBox="1"/>
          <p:nvPr/>
        </p:nvSpPr>
        <p:spPr>
          <a:xfrm>
            <a:off x="218570" y="881117"/>
            <a:ext cx="8649386" cy="1690633"/>
          </a:xfrm>
          <a:prstGeom prst="rect">
            <a:avLst/>
          </a:prstGeom>
          <a:noFill/>
          <a:ln>
            <a:noFill/>
          </a:ln>
        </p:spPr>
        <p:txBody>
          <a:bodyPr spcFirstLastPara="1" wrap="square" lIns="91425" tIns="91425" rIns="91425" bIns="91425" anchor="ctr" anchorCtr="0">
            <a:noAutofit/>
          </a:bodyPr>
          <a:lstStyle/>
          <a:p>
            <a:pPr marL="457200" lvl="0" indent="-317500">
              <a:lnSpc>
                <a:spcPct val="150000"/>
              </a:lnSpc>
              <a:buClr>
                <a:srgbClr val="19CA99"/>
              </a:buClr>
              <a:buSzPts val="1400"/>
              <a:buFont typeface="Montserrat"/>
              <a:buChar char="●"/>
            </a:pPr>
            <a:r>
              <a:rPr lang="en-US" sz="1200" b="1" dirty="0" err="1">
                <a:latin typeface="Krona One" panose="020B0604020202020204" charset="0"/>
                <a:ea typeface="Montserrat"/>
                <a:cs typeface="Montserrat"/>
                <a:sym typeface="Montserrat"/>
              </a:rPr>
              <a:t>Costmaps</a:t>
            </a:r>
            <a:r>
              <a:rPr lang="en-US" sz="1200" dirty="0">
                <a:latin typeface="Krona One" panose="020B0604020202020204" charset="0"/>
                <a:ea typeface="Montserrat"/>
                <a:cs typeface="Montserrat"/>
                <a:sym typeface="Montserrat"/>
              </a:rPr>
              <a:t> - A </a:t>
            </a:r>
            <a:r>
              <a:rPr lang="en-US" sz="1200" dirty="0" err="1">
                <a:latin typeface="Krona One" panose="020B0604020202020204" charset="0"/>
                <a:ea typeface="Montserrat"/>
                <a:cs typeface="Montserrat"/>
                <a:sym typeface="Montserrat"/>
              </a:rPr>
              <a:t>costmap</a:t>
            </a:r>
            <a:r>
              <a:rPr lang="en-US" sz="1200" dirty="0">
                <a:latin typeface="Krona One" panose="020B0604020202020204" charset="0"/>
                <a:ea typeface="Montserrat"/>
                <a:cs typeface="Montserrat"/>
                <a:sym typeface="Montserrat"/>
              </a:rPr>
              <a:t> is a map that represents places that are safe for the robot to be in a cells grid. Usually, the values in the </a:t>
            </a:r>
            <a:r>
              <a:rPr lang="en-US" sz="1200" dirty="0" err="1">
                <a:latin typeface="Krona One" panose="020B0604020202020204" charset="0"/>
                <a:ea typeface="Montserrat"/>
                <a:cs typeface="Montserrat"/>
                <a:sym typeface="Montserrat"/>
              </a:rPr>
              <a:t>costmap</a:t>
            </a:r>
            <a:r>
              <a:rPr lang="en-US" sz="1200" dirty="0">
                <a:latin typeface="Krona One" panose="020B0604020202020204" charset="0"/>
                <a:ea typeface="Montserrat"/>
                <a:cs typeface="Montserrat"/>
                <a:sym typeface="Montserrat"/>
              </a:rPr>
              <a:t> are binary, representing either free space or places where the robot would be in collision. For Example: 0 represent cells where there are no obstacles and, therefore, moving the center of the robot to this position will not result in a collision. </a:t>
            </a:r>
          </a:p>
          <a:p>
            <a:pPr marL="457200" lvl="0" indent="-317500">
              <a:lnSpc>
                <a:spcPct val="150000"/>
              </a:lnSpc>
              <a:buClr>
                <a:srgbClr val="19CA99"/>
              </a:buClr>
              <a:buSzPts val="1400"/>
              <a:buFont typeface="Montserrat"/>
              <a:buChar char="●"/>
            </a:pPr>
            <a:endParaRPr lang="en-US" sz="1200" dirty="0">
              <a:latin typeface="Krona One" panose="020B0604020202020204" charset="0"/>
              <a:ea typeface="Montserrat"/>
              <a:cs typeface="Montserrat"/>
              <a:sym typeface="Montserrat"/>
            </a:endParaRPr>
          </a:p>
          <a:p>
            <a:pPr marL="139700" lvl="0">
              <a:lnSpc>
                <a:spcPct val="150000"/>
              </a:lnSpc>
              <a:buClr>
                <a:srgbClr val="19CA99"/>
              </a:buClr>
              <a:buSzPts val="1400"/>
            </a:pPr>
            <a:endParaRPr lang="en-US" sz="1200" dirty="0">
              <a:solidFill>
                <a:schemeClr val="dk1"/>
              </a:solidFill>
              <a:latin typeface="Krona One" panose="020B0604020202020204" charset="0"/>
              <a:ea typeface="Montserrat"/>
              <a:cs typeface="Montserrat"/>
              <a:sym typeface="Montserrat"/>
            </a:endParaRPr>
          </a:p>
        </p:txBody>
      </p:sp>
      <p:pic>
        <p:nvPicPr>
          <p:cNvPr id="2" name="Picture 4">
            <a:extLst>
              <a:ext uri="{FF2B5EF4-FFF2-40B4-BE49-F238E27FC236}">
                <a16:creationId xmlns:a16="http://schemas.microsoft.com/office/drawing/2014/main" id="{DE04F791-70F4-1A39-B51D-09DC080D28F6}"/>
              </a:ext>
            </a:extLst>
          </p:cNvPr>
          <p:cNvPicPr>
            <a:picLocks noChangeAspect="1"/>
          </p:cNvPicPr>
          <p:nvPr/>
        </p:nvPicPr>
        <p:blipFill>
          <a:blip r:embed="rId3"/>
          <a:stretch>
            <a:fillRect/>
          </a:stretch>
        </p:blipFill>
        <p:spPr>
          <a:xfrm>
            <a:off x="5235497" y="2319036"/>
            <a:ext cx="2271625" cy="2034906"/>
          </a:xfrm>
          <a:prstGeom prst="rect">
            <a:avLst/>
          </a:prstGeom>
          <a:ln>
            <a:solidFill>
              <a:schemeClr val="tx1"/>
            </a:solidFill>
          </a:ln>
          <a:effectLst>
            <a:softEdge rad="0"/>
          </a:effectLst>
        </p:spPr>
      </p:pic>
      <p:pic>
        <p:nvPicPr>
          <p:cNvPr id="3" name="Picture 2">
            <a:extLst>
              <a:ext uri="{FF2B5EF4-FFF2-40B4-BE49-F238E27FC236}">
                <a16:creationId xmlns:a16="http://schemas.microsoft.com/office/drawing/2014/main" id="{A169D23E-46CC-C1E5-E030-3A513242DC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05" t="11896" r="1139" b="12245"/>
          <a:stretch/>
        </p:blipFill>
        <p:spPr bwMode="auto">
          <a:xfrm>
            <a:off x="739731" y="2319036"/>
            <a:ext cx="2760233" cy="20349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6">
            <a:extLst>
              <a:ext uri="{FF2B5EF4-FFF2-40B4-BE49-F238E27FC236}">
                <a16:creationId xmlns:a16="http://schemas.microsoft.com/office/drawing/2014/main" id="{8BEDC715-E67A-AA33-78C7-38A9201D1CEE}"/>
              </a:ext>
            </a:extLst>
          </p:cNvPr>
          <p:cNvSpPr txBox="1"/>
          <p:nvPr/>
        </p:nvSpPr>
        <p:spPr>
          <a:xfrm>
            <a:off x="739731" y="4478677"/>
            <a:ext cx="2935122" cy="461665"/>
          </a:xfrm>
          <a:prstGeom prst="rect">
            <a:avLst/>
          </a:prstGeom>
          <a:noFill/>
        </p:spPr>
        <p:txBody>
          <a:bodyPr wrap="square">
            <a:spAutoFit/>
          </a:bodyPr>
          <a:lstStyle/>
          <a:p>
            <a:pPr algn="l"/>
            <a:r>
              <a:rPr lang="en-US" sz="1200" dirty="0">
                <a:latin typeface="Krona One" panose="020B0604020202020204" charset="0"/>
              </a:rPr>
              <a:t>Global plan – </a:t>
            </a:r>
            <a:r>
              <a:rPr lang="en-US" sz="1200" dirty="0">
                <a:solidFill>
                  <a:srgbClr val="92D050"/>
                </a:solidFill>
                <a:latin typeface="Krona One" panose="020B0604020202020204" charset="0"/>
              </a:rPr>
              <a:t>Green</a:t>
            </a:r>
          </a:p>
          <a:p>
            <a:pPr algn="l"/>
            <a:r>
              <a:rPr lang="en-US" sz="1200" dirty="0">
                <a:latin typeface="Krona One" panose="020B0604020202020204" charset="0"/>
              </a:rPr>
              <a:t>Local plan - </a:t>
            </a:r>
            <a:r>
              <a:rPr lang="en-US" sz="1200" dirty="0">
                <a:solidFill>
                  <a:srgbClr val="CC0000"/>
                </a:solidFill>
                <a:latin typeface="Krona One" panose="020B0604020202020204" charset="0"/>
              </a:rPr>
              <a:t>Red</a:t>
            </a:r>
          </a:p>
        </p:txBody>
      </p:sp>
      <p:sp>
        <p:nvSpPr>
          <p:cNvPr id="5" name="TextBox 7">
            <a:extLst>
              <a:ext uri="{FF2B5EF4-FFF2-40B4-BE49-F238E27FC236}">
                <a16:creationId xmlns:a16="http://schemas.microsoft.com/office/drawing/2014/main" id="{36B25E36-A11E-7FFC-F002-EA12F27E97CE}"/>
              </a:ext>
            </a:extLst>
          </p:cNvPr>
          <p:cNvSpPr txBox="1"/>
          <p:nvPr/>
        </p:nvSpPr>
        <p:spPr>
          <a:xfrm>
            <a:off x="4834532" y="4478677"/>
            <a:ext cx="4033424" cy="523220"/>
          </a:xfrm>
          <a:prstGeom prst="rect">
            <a:avLst/>
          </a:prstGeom>
          <a:noFill/>
        </p:spPr>
        <p:txBody>
          <a:bodyPr wrap="square" rtlCol="1">
            <a:spAutoFit/>
          </a:bodyPr>
          <a:lstStyle/>
          <a:p>
            <a:r>
              <a:rPr lang="en-US" dirty="0">
                <a:latin typeface="Krona One" panose="020B0604020202020204" charset="0"/>
              </a:rPr>
              <a:t>Dijkstra Algorithm Visualization</a:t>
            </a:r>
          </a:p>
          <a:p>
            <a:endParaRPr lang="he-IL" dirty="0">
              <a:latin typeface="Krona One" panose="020B0604020202020204" charset="0"/>
            </a:endParaRPr>
          </a:p>
        </p:txBody>
      </p:sp>
    </p:spTree>
    <p:extLst>
      <p:ext uri="{BB962C8B-B14F-4D97-AF65-F5344CB8AC3E}">
        <p14:creationId xmlns:p14="http://schemas.microsoft.com/office/powerpoint/2010/main" val="3555202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0"/>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Motion Control</a:t>
            </a:r>
          </a:p>
        </p:txBody>
      </p:sp>
      <p:sp>
        <p:nvSpPr>
          <p:cNvPr id="468" name="Google Shape;468;p20"/>
          <p:cNvSpPr txBox="1"/>
          <p:nvPr/>
        </p:nvSpPr>
        <p:spPr>
          <a:xfrm>
            <a:off x="285187" y="1481196"/>
            <a:ext cx="8992013" cy="2657869"/>
          </a:xfrm>
          <a:prstGeom prst="rect">
            <a:avLst/>
          </a:prstGeom>
          <a:noFill/>
          <a:ln>
            <a:noFill/>
          </a:ln>
        </p:spPr>
        <p:txBody>
          <a:bodyPr spcFirstLastPara="1" wrap="square" lIns="91425" tIns="91425" rIns="91425" bIns="91425" anchor="ctr" anchorCtr="0">
            <a:noAutofit/>
          </a:bodyPr>
          <a:lstStyle/>
          <a:p>
            <a:pPr marL="457200" lvl="0" indent="-317500">
              <a:lnSpc>
                <a:spcPct val="150000"/>
              </a:lnSpc>
              <a:buClr>
                <a:srgbClr val="19CA99"/>
              </a:buClr>
              <a:buSzPts val="1400"/>
              <a:buFont typeface="Montserrat"/>
              <a:buChar char="●"/>
            </a:pPr>
            <a:r>
              <a:rPr lang="en-US" sz="1200" dirty="0">
                <a:latin typeface="Krona One" panose="020B0604020202020204" charset="0"/>
                <a:ea typeface="Montserrat"/>
                <a:cs typeface="Montserrat"/>
                <a:sym typeface="Montserrat"/>
              </a:rPr>
              <a:t>The robot has to be able to follow a planned trajectory. During autonomous navigation we are using Odometry for a real time positioning information in order to make sure that the movement will not end up with a collision. </a:t>
            </a:r>
          </a:p>
          <a:p>
            <a:pPr marL="139700" lvl="0">
              <a:lnSpc>
                <a:spcPct val="150000"/>
              </a:lnSpc>
              <a:buClr>
                <a:srgbClr val="19CA99"/>
              </a:buClr>
              <a:buSzPts val="1400"/>
            </a:pPr>
            <a:r>
              <a:rPr lang="en-US" sz="1200" dirty="0">
                <a:latin typeface="Krona One" panose="020B0604020202020204" charset="0"/>
                <a:ea typeface="Montserrat"/>
                <a:cs typeface="Montserrat"/>
                <a:sym typeface="Montserrat"/>
              </a:rPr>
              <a:t>      In wheeled mobile robots, the odometry estimates its position relative to a starting</a:t>
            </a:r>
          </a:p>
          <a:p>
            <a:pPr marL="139700" lvl="0">
              <a:lnSpc>
                <a:spcPct val="150000"/>
              </a:lnSpc>
              <a:buClr>
                <a:srgbClr val="19CA99"/>
              </a:buClr>
              <a:buSzPts val="1400"/>
            </a:pPr>
            <a:r>
              <a:rPr lang="en-US" sz="1200" dirty="0">
                <a:latin typeface="Krona One" panose="020B0604020202020204" charset="0"/>
                <a:ea typeface="Montserrat"/>
                <a:cs typeface="Montserrat"/>
                <a:sym typeface="Montserrat"/>
              </a:rPr>
              <a:t>      location. </a:t>
            </a:r>
          </a:p>
          <a:p>
            <a:pPr marL="457200" lvl="0" indent="-317500">
              <a:lnSpc>
                <a:spcPct val="150000"/>
              </a:lnSpc>
              <a:buClr>
                <a:srgbClr val="19CA99"/>
              </a:buClr>
              <a:buSzPts val="1400"/>
              <a:buFont typeface="Montserrat"/>
              <a:buChar char="●"/>
            </a:pPr>
            <a:r>
              <a:rPr lang="en-US" sz="1200" b="1" dirty="0">
                <a:latin typeface="Krona One" panose="020B0604020202020204" charset="0"/>
                <a:ea typeface="Montserrat"/>
                <a:cs typeface="Montserrat"/>
                <a:sym typeface="Montserrat"/>
              </a:rPr>
              <a:t>Odometry</a:t>
            </a:r>
            <a:r>
              <a:rPr lang="en-US" sz="1200" dirty="0">
                <a:latin typeface="Krona One" panose="020B0604020202020204" charset="0"/>
                <a:ea typeface="Montserrat"/>
                <a:cs typeface="Montserrat"/>
                <a:sym typeface="Montserrat"/>
              </a:rPr>
              <a:t> - is the use of data from motion sensors to estimate change in position over time. It is used in robotics by some legged or wheeled robots to estimate their position relative to a starting location. This method is sensitive to errors due to the integration of velocity measurements over time to give position estimates. Rapid and accurate data collection, instrument calibration, and processing are required in most cases for odometry to be used effectively.</a:t>
            </a:r>
          </a:p>
          <a:p>
            <a:pPr marL="457200" lvl="0" indent="-317500">
              <a:lnSpc>
                <a:spcPct val="150000"/>
              </a:lnSpc>
              <a:buClr>
                <a:srgbClr val="19CA99"/>
              </a:buClr>
              <a:buSzPts val="1400"/>
              <a:buFont typeface="Montserrat"/>
              <a:buChar char="●"/>
            </a:pPr>
            <a:endParaRPr lang="en-US" sz="1200" dirty="0">
              <a:latin typeface="Krona One" panose="020B0604020202020204" charset="0"/>
              <a:ea typeface="Montserrat"/>
              <a:cs typeface="Montserrat"/>
              <a:sym typeface="Montserrat"/>
            </a:endParaRPr>
          </a:p>
        </p:txBody>
      </p:sp>
    </p:spTree>
    <p:extLst>
      <p:ext uri="{BB962C8B-B14F-4D97-AF65-F5344CB8AC3E}">
        <p14:creationId xmlns:p14="http://schemas.microsoft.com/office/powerpoint/2010/main" val="4271524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1"/>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grpSp>
        <p:nvGrpSpPr>
          <p:cNvPr id="500" name="Google Shape;500;p21"/>
          <p:cNvGrpSpPr/>
          <p:nvPr/>
        </p:nvGrpSpPr>
        <p:grpSpPr>
          <a:xfrm>
            <a:off x="6597819" y="176574"/>
            <a:ext cx="2367076" cy="2367076"/>
            <a:chOff x="6056362" y="1563663"/>
            <a:chExt cx="2367076" cy="2367076"/>
          </a:xfrm>
        </p:grpSpPr>
        <p:grpSp>
          <p:nvGrpSpPr>
            <p:cNvPr id="501" name="Google Shape;501;p21"/>
            <p:cNvGrpSpPr/>
            <p:nvPr/>
          </p:nvGrpSpPr>
          <p:grpSpPr>
            <a:xfrm>
              <a:off x="6056362" y="1563663"/>
              <a:ext cx="2367076" cy="2367076"/>
              <a:chOff x="1502300" y="1298775"/>
              <a:chExt cx="1055082" cy="1055082"/>
            </a:xfrm>
          </p:grpSpPr>
          <p:sp>
            <p:nvSpPr>
              <p:cNvPr id="502" name="Google Shape;502;p21"/>
              <p:cNvSpPr/>
              <p:nvPr/>
            </p:nvSpPr>
            <p:spPr>
              <a:xfrm>
                <a:off x="1502300" y="1298775"/>
                <a:ext cx="1055082" cy="1055082"/>
              </a:xfrm>
              <a:custGeom>
                <a:avLst/>
                <a:gdLst/>
                <a:ahLst/>
                <a:cxnLst/>
                <a:rect l="l" t="t" r="r" b="b"/>
                <a:pathLst>
                  <a:path w="7826" h="7826" extrusionOk="0">
                    <a:moveTo>
                      <a:pt x="3915" y="1"/>
                    </a:moveTo>
                    <a:cubicBezTo>
                      <a:pt x="1754" y="1"/>
                      <a:pt x="1" y="1754"/>
                      <a:pt x="1" y="3911"/>
                    </a:cubicBezTo>
                    <a:cubicBezTo>
                      <a:pt x="1" y="6073"/>
                      <a:pt x="1754" y="7826"/>
                      <a:pt x="3915" y="7826"/>
                    </a:cubicBezTo>
                    <a:cubicBezTo>
                      <a:pt x="6077" y="7826"/>
                      <a:pt x="7826" y="6073"/>
                      <a:pt x="7826" y="3911"/>
                    </a:cubicBezTo>
                    <a:cubicBezTo>
                      <a:pt x="7826" y="1754"/>
                      <a:pt x="6077" y="1"/>
                      <a:pt x="3915" y="1"/>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1712479" y="1508954"/>
                <a:ext cx="634856" cy="634990"/>
              </a:xfrm>
              <a:custGeom>
                <a:avLst/>
                <a:gdLst/>
                <a:ahLst/>
                <a:cxnLst/>
                <a:rect l="l" t="t" r="r" b="b"/>
                <a:pathLst>
                  <a:path w="4709" h="4710" extrusionOk="0">
                    <a:moveTo>
                      <a:pt x="177" y="0"/>
                    </a:moveTo>
                    <a:cubicBezTo>
                      <a:pt x="80" y="0"/>
                      <a:pt x="0" y="80"/>
                      <a:pt x="0" y="177"/>
                    </a:cubicBezTo>
                    <a:lnTo>
                      <a:pt x="0" y="4532"/>
                    </a:lnTo>
                    <a:cubicBezTo>
                      <a:pt x="0" y="4630"/>
                      <a:pt x="80" y="4710"/>
                      <a:pt x="177" y="4710"/>
                    </a:cubicBezTo>
                    <a:lnTo>
                      <a:pt x="4531" y="4710"/>
                    </a:lnTo>
                    <a:cubicBezTo>
                      <a:pt x="4628" y="4710"/>
                      <a:pt x="4708" y="4630"/>
                      <a:pt x="4708" y="4532"/>
                    </a:cubicBezTo>
                    <a:lnTo>
                      <a:pt x="4708" y="177"/>
                    </a:lnTo>
                    <a:cubicBezTo>
                      <a:pt x="4708" y="80"/>
                      <a:pt x="4628" y="0"/>
                      <a:pt x="453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1785415" y="1590923"/>
                <a:ext cx="488983" cy="471052"/>
              </a:xfrm>
              <a:custGeom>
                <a:avLst/>
                <a:gdLst/>
                <a:ahLst/>
                <a:cxnLst/>
                <a:rect l="l" t="t" r="r" b="b"/>
                <a:pathLst>
                  <a:path w="3627" h="3494" extrusionOk="0">
                    <a:moveTo>
                      <a:pt x="466" y="0"/>
                    </a:moveTo>
                    <a:cubicBezTo>
                      <a:pt x="209" y="0"/>
                      <a:pt x="0" y="208"/>
                      <a:pt x="0" y="466"/>
                    </a:cubicBezTo>
                    <a:cubicBezTo>
                      <a:pt x="0" y="688"/>
                      <a:pt x="160" y="870"/>
                      <a:pt x="369" y="919"/>
                    </a:cubicBezTo>
                    <a:lnTo>
                      <a:pt x="369" y="2574"/>
                    </a:lnTo>
                    <a:cubicBezTo>
                      <a:pt x="160" y="2623"/>
                      <a:pt x="0" y="2805"/>
                      <a:pt x="0" y="3027"/>
                    </a:cubicBezTo>
                    <a:cubicBezTo>
                      <a:pt x="0" y="3285"/>
                      <a:pt x="209" y="3493"/>
                      <a:pt x="466" y="3493"/>
                    </a:cubicBezTo>
                    <a:cubicBezTo>
                      <a:pt x="723" y="3493"/>
                      <a:pt x="932" y="3285"/>
                      <a:pt x="932" y="3027"/>
                    </a:cubicBezTo>
                    <a:cubicBezTo>
                      <a:pt x="932" y="2805"/>
                      <a:pt x="772" y="2623"/>
                      <a:pt x="564" y="2574"/>
                    </a:cubicBezTo>
                    <a:lnTo>
                      <a:pt x="564" y="1846"/>
                    </a:lnTo>
                    <a:lnTo>
                      <a:pt x="1713" y="1846"/>
                    </a:lnTo>
                    <a:lnTo>
                      <a:pt x="1713" y="2574"/>
                    </a:lnTo>
                    <a:cubicBezTo>
                      <a:pt x="1504" y="2623"/>
                      <a:pt x="1350" y="2805"/>
                      <a:pt x="1350" y="3027"/>
                    </a:cubicBezTo>
                    <a:cubicBezTo>
                      <a:pt x="1350" y="3285"/>
                      <a:pt x="1557" y="3493"/>
                      <a:pt x="1815" y="3493"/>
                    </a:cubicBezTo>
                    <a:cubicBezTo>
                      <a:pt x="2073" y="3493"/>
                      <a:pt x="2276" y="3285"/>
                      <a:pt x="2276" y="3027"/>
                    </a:cubicBezTo>
                    <a:cubicBezTo>
                      <a:pt x="2276" y="2805"/>
                      <a:pt x="2122" y="2623"/>
                      <a:pt x="1913" y="2574"/>
                    </a:cubicBezTo>
                    <a:lnTo>
                      <a:pt x="1913" y="1846"/>
                    </a:lnTo>
                    <a:lnTo>
                      <a:pt x="3063" y="1846"/>
                    </a:lnTo>
                    <a:lnTo>
                      <a:pt x="3063" y="2574"/>
                    </a:lnTo>
                    <a:cubicBezTo>
                      <a:pt x="2854" y="2623"/>
                      <a:pt x="2698" y="2805"/>
                      <a:pt x="2698" y="3027"/>
                    </a:cubicBezTo>
                    <a:cubicBezTo>
                      <a:pt x="2698" y="3285"/>
                      <a:pt x="2907" y="3493"/>
                      <a:pt x="3165" y="3493"/>
                    </a:cubicBezTo>
                    <a:cubicBezTo>
                      <a:pt x="3417" y="3493"/>
                      <a:pt x="3626" y="3285"/>
                      <a:pt x="3626" y="3027"/>
                    </a:cubicBezTo>
                    <a:cubicBezTo>
                      <a:pt x="3626" y="2805"/>
                      <a:pt x="3471" y="2623"/>
                      <a:pt x="3262" y="2574"/>
                    </a:cubicBezTo>
                    <a:lnTo>
                      <a:pt x="3262" y="919"/>
                    </a:lnTo>
                    <a:cubicBezTo>
                      <a:pt x="3471" y="870"/>
                      <a:pt x="3626" y="688"/>
                      <a:pt x="3626" y="466"/>
                    </a:cubicBezTo>
                    <a:cubicBezTo>
                      <a:pt x="3626" y="208"/>
                      <a:pt x="3417" y="0"/>
                      <a:pt x="3165" y="0"/>
                    </a:cubicBezTo>
                    <a:cubicBezTo>
                      <a:pt x="2907" y="0"/>
                      <a:pt x="2698" y="208"/>
                      <a:pt x="2698" y="466"/>
                    </a:cubicBezTo>
                    <a:cubicBezTo>
                      <a:pt x="2698" y="688"/>
                      <a:pt x="2854" y="870"/>
                      <a:pt x="3063" y="919"/>
                    </a:cubicBezTo>
                    <a:lnTo>
                      <a:pt x="3063" y="1646"/>
                    </a:lnTo>
                    <a:lnTo>
                      <a:pt x="1913" y="1646"/>
                    </a:lnTo>
                    <a:lnTo>
                      <a:pt x="1913" y="919"/>
                    </a:lnTo>
                    <a:cubicBezTo>
                      <a:pt x="2122" y="870"/>
                      <a:pt x="2276" y="688"/>
                      <a:pt x="2276" y="466"/>
                    </a:cubicBezTo>
                    <a:cubicBezTo>
                      <a:pt x="2276" y="208"/>
                      <a:pt x="2073" y="0"/>
                      <a:pt x="1815" y="0"/>
                    </a:cubicBezTo>
                    <a:cubicBezTo>
                      <a:pt x="1557" y="0"/>
                      <a:pt x="1350" y="208"/>
                      <a:pt x="1350" y="466"/>
                    </a:cubicBezTo>
                    <a:cubicBezTo>
                      <a:pt x="1350" y="688"/>
                      <a:pt x="1504" y="870"/>
                      <a:pt x="1713" y="919"/>
                    </a:cubicBezTo>
                    <a:lnTo>
                      <a:pt x="1713" y="1646"/>
                    </a:lnTo>
                    <a:lnTo>
                      <a:pt x="564" y="1646"/>
                    </a:lnTo>
                    <a:lnTo>
                      <a:pt x="564" y="919"/>
                    </a:lnTo>
                    <a:cubicBezTo>
                      <a:pt x="772" y="870"/>
                      <a:pt x="932" y="688"/>
                      <a:pt x="932" y="466"/>
                    </a:cubicBezTo>
                    <a:cubicBezTo>
                      <a:pt x="932" y="208"/>
                      <a:pt x="723" y="0"/>
                      <a:pt x="466" y="0"/>
                    </a:cubicBezTo>
                    <a:close/>
                  </a:path>
                </a:pathLst>
              </a:custGeom>
              <a:solidFill>
                <a:srgbClr val="6E6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2030107" y="1298775"/>
                <a:ext cx="527271" cy="1055082"/>
              </a:xfrm>
              <a:custGeom>
                <a:avLst/>
                <a:gdLst/>
                <a:ahLst/>
                <a:cxnLst/>
                <a:rect l="l" t="t" r="r" b="b"/>
                <a:pathLst>
                  <a:path w="3911" h="7826" extrusionOk="0">
                    <a:moveTo>
                      <a:pt x="0" y="1"/>
                    </a:moveTo>
                    <a:lnTo>
                      <a:pt x="0" y="1559"/>
                    </a:lnTo>
                    <a:lnTo>
                      <a:pt x="1692" y="1559"/>
                    </a:lnTo>
                    <a:cubicBezTo>
                      <a:pt x="2055" y="1559"/>
                      <a:pt x="2352" y="1856"/>
                      <a:pt x="2352" y="2221"/>
                    </a:cubicBezTo>
                    <a:lnTo>
                      <a:pt x="2352" y="5603"/>
                    </a:lnTo>
                    <a:cubicBezTo>
                      <a:pt x="2352" y="5970"/>
                      <a:pt x="2055" y="6269"/>
                      <a:pt x="1692" y="6269"/>
                    </a:cubicBezTo>
                    <a:lnTo>
                      <a:pt x="0" y="6269"/>
                    </a:lnTo>
                    <a:lnTo>
                      <a:pt x="0" y="7826"/>
                    </a:lnTo>
                    <a:cubicBezTo>
                      <a:pt x="2162" y="7826"/>
                      <a:pt x="3911" y="6073"/>
                      <a:pt x="3911" y="3911"/>
                    </a:cubicBezTo>
                    <a:cubicBezTo>
                      <a:pt x="3911" y="1754"/>
                      <a:pt x="2162" y="1"/>
                      <a:pt x="0" y="1"/>
                    </a:cubicBez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21"/>
              <p:cNvSpPr/>
              <p:nvPr/>
            </p:nvSpPr>
            <p:spPr>
              <a:xfrm>
                <a:off x="2030107" y="1508954"/>
                <a:ext cx="317226" cy="634990"/>
              </a:xfrm>
              <a:custGeom>
                <a:avLst/>
                <a:gdLst/>
                <a:ahLst/>
                <a:cxnLst/>
                <a:rect l="l" t="t" r="r" b="b"/>
                <a:pathLst>
                  <a:path w="2353" h="4710" extrusionOk="0">
                    <a:moveTo>
                      <a:pt x="0" y="0"/>
                    </a:moveTo>
                    <a:lnTo>
                      <a:pt x="0" y="608"/>
                    </a:lnTo>
                    <a:cubicBezTo>
                      <a:pt x="258" y="608"/>
                      <a:pt x="461" y="816"/>
                      <a:pt x="461" y="1074"/>
                    </a:cubicBezTo>
                    <a:cubicBezTo>
                      <a:pt x="461" y="1296"/>
                      <a:pt x="307" y="1478"/>
                      <a:pt x="98" y="1527"/>
                    </a:cubicBezTo>
                    <a:lnTo>
                      <a:pt x="98" y="2254"/>
                    </a:lnTo>
                    <a:lnTo>
                      <a:pt x="1248" y="2254"/>
                    </a:lnTo>
                    <a:lnTo>
                      <a:pt x="1248" y="1527"/>
                    </a:lnTo>
                    <a:cubicBezTo>
                      <a:pt x="1016" y="1473"/>
                      <a:pt x="848" y="1248"/>
                      <a:pt x="893" y="990"/>
                    </a:cubicBezTo>
                    <a:cubicBezTo>
                      <a:pt x="924" y="803"/>
                      <a:pt x="1070" y="652"/>
                      <a:pt x="1256" y="617"/>
                    </a:cubicBezTo>
                    <a:cubicBezTo>
                      <a:pt x="1288" y="611"/>
                      <a:pt x="1319" y="608"/>
                      <a:pt x="1349" y="608"/>
                    </a:cubicBezTo>
                    <a:cubicBezTo>
                      <a:pt x="1605" y="608"/>
                      <a:pt x="1811" y="816"/>
                      <a:pt x="1811" y="1074"/>
                    </a:cubicBezTo>
                    <a:cubicBezTo>
                      <a:pt x="1811" y="1296"/>
                      <a:pt x="1656" y="1478"/>
                      <a:pt x="1447" y="1527"/>
                    </a:cubicBezTo>
                    <a:lnTo>
                      <a:pt x="1447" y="3182"/>
                    </a:lnTo>
                    <a:cubicBezTo>
                      <a:pt x="1682" y="3235"/>
                      <a:pt x="1846" y="3462"/>
                      <a:pt x="1807" y="3719"/>
                    </a:cubicBezTo>
                    <a:cubicBezTo>
                      <a:pt x="1776" y="3905"/>
                      <a:pt x="1625" y="4057"/>
                      <a:pt x="1443" y="4092"/>
                    </a:cubicBezTo>
                    <a:cubicBezTo>
                      <a:pt x="1411" y="4098"/>
                      <a:pt x="1379" y="4101"/>
                      <a:pt x="1349" y="4101"/>
                    </a:cubicBezTo>
                    <a:cubicBezTo>
                      <a:pt x="1092" y="4101"/>
                      <a:pt x="883" y="3892"/>
                      <a:pt x="883" y="3635"/>
                    </a:cubicBezTo>
                    <a:cubicBezTo>
                      <a:pt x="883" y="3413"/>
                      <a:pt x="1039" y="3231"/>
                      <a:pt x="1248" y="3182"/>
                    </a:cubicBezTo>
                    <a:lnTo>
                      <a:pt x="1248" y="2454"/>
                    </a:lnTo>
                    <a:lnTo>
                      <a:pt x="98" y="2454"/>
                    </a:lnTo>
                    <a:lnTo>
                      <a:pt x="98" y="3182"/>
                    </a:lnTo>
                    <a:cubicBezTo>
                      <a:pt x="307" y="3231"/>
                      <a:pt x="461" y="3413"/>
                      <a:pt x="461" y="3635"/>
                    </a:cubicBezTo>
                    <a:cubicBezTo>
                      <a:pt x="461" y="3893"/>
                      <a:pt x="258" y="4101"/>
                      <a:pt x="0" y="4101"/>
                    </a:cubicBezTo>
                    <a:lnTo>
                      <a:pt x="0" y="4710"/>
                    </a:lnTo>
                    <a:lnTo>
                      <a:pt x="1682" y="4710"/>
                    </a:lnTo>
                    <a:cubicBezTo>
                      <a:pt x="2051" y="4710"/>
                      <a:pt x="2352" y="4407"/>
                      <a:pt x="2352" y="4034"/>
                    </a:cubicBezTo>
                    <a:lnTo>
                      <a:pt x="2352" y="675"/>
                    </a:lnTo>
                    <a:cubicBezTo>
                      <a:pt x="2352" y="302"/>
                      <a:pt x="2051" y="0"/>
                      <a:pt x="1682" y="0"/>
                    </a:cubicBez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2030107" y="1590923"/>
                <a:ext cx="244289" cy="471052"/>
              </a:xfrm>
              <a:custGeom>
                <a:avLst/>
                <a:gdLst/>
                <a:ahLst/>
                <a:cxnLst/>
                <a:rect l="l" t="t" r="r" b="b"/>
                <a:pathLst>
                  <a:path w="1812" h="3494" extrusionOk="0">
                    <a:moveTo>
                      <a:pt x="0" y="0"/>
                    </a:moveTo>
                    <a:lnTo>
                      <a:pt x="0" y="3493"/>
                    </a:lnTo>
                    <a:cubicBezTo>
                      <a:pt x="258" y="3493"/>
                      <a:pt x="461" y="3285"/>
                      <a:pt x="461" y="3027"/>
                    </a:cubicBezTo>
                    <a:cubicBezTo>
                      <a:pt x="461" y="2805"/>
                      <a:pt x="307" y="2623"/>
                      <a:pt x="98" y="2574"/>
                    </a:cubicBezTo>
                    <a:lnTo>
                      <a:pt x="98" y="1846"/>
                    </a:lnTo>
                    <a:lnTo>
                      <a:pt x="1248" y="1846"/>
                    </a:lnTo>
                    <a:lnTo>
                      <a:pt x="1248" y="2574"/>
                    </a:lnTo>
                    <a:cubicBezTo>
                      <a:pt x="1039" y="2623"/>
                      <a:pt x="883" y="2805"/>
                      <a:pt x="883" y="3027"/>
                    </a:cubicBezTo>
                    <a:cubicBezTo>
                      <a:pt x="883" y="3285"/>
                      <a:pt x="1092" y="3493"/>
                      <a:pt x="1350" y="3493"/>
                    </a:cubicBezTo>
                    <a:cubicBezTo>
                      <a:pt x="1602" y="3493"/>
                      <a:pt x="1811" y="3285"/>
                      <a:pt x="1811" y="3027"/>
                    </a:cubicBezTo>
                    <a:cubicBezTo>
                      <a:pt x="1811" y="2805"/>
                      <a:pt x="1656" y="2623"/>
                      <a:pt x="1447" y="2574"/>
                    </a:cubicBezTo>
                    <a:lnTo>
                      <a:pt x="1447" y="919"/>
                    </a:lnTo>
                    <a:cubicBezTo>
                      <a:pt x="1656" y="870"/>
                      <a:pt x="1811" y="688"/>
                      <a:pt x="1811" y="466"/>
                    </a:cubicBezTo>
                    <a:cubicBezTo>
                      <a:pt x="1811" y="208"/>
                      <a:pt x="1602" y="0"/>
                      <a:pt x="1350" y="0"/>
                    </a:cubicBezTo>
                    <a:cubicBezTo>
                      <a:pt x="1092" y="0"/>
                      <a:pt x="883" y="208"/>
                      <a:pt x="883" y="466"/>
                    </a:cubicBezTo>
                    <a:cubicBezTo>
                      <a:pt x="883" y="688"/>
                      <a:pt x="1039" y="870"/>
                      <a:pt x="1248" y="919"/>
                    </a:cubicBezTo>
                    <a:lnTo>
                      <a:pt x="1248" y="1646"/>
                    </a:lnTo>
                    <a:lnTo>
                      <a:pt x="98" y="1646"/>
                    </a:lnTo>
                    <a:lnTo>
                      <a:pt x="98" y="919"/>
                    </a:lnTo>
                    <a:cubicBezTo>
                      <a:pt x="307" y="870"/>
                      <a:pt x="461" y="688"/>
                      <a:pt x="461" y="466"/>
                    </a:cubicBezTo>
                    <a:cubicBezTo>
                      <a:pt x="461" y="208"/>
                      <a:pt x="258" y="0"/>
                      <a:pt x="0" y="0"/>
                    </a:cubicBezTo>
                    <a:close/>
                  </a:path>
                </a:pathLst>
              </a:custGeom>
              <a:solidFill>
                <a:srgbClr val="50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21"/>
            <p:cNvSpPr/>
            <p:nvPr/>
          </p:nvSpPr>
          <p:spPr>
            <a:xfrm>
              <a:off x="6685835" y="2212820"/>
              <a:ext cx="291300" cy="289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6685835" y="2990287"/>
              <a:ext cx="291300" cy="28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7094188" y="2212820"/>
              <a:ext cx="291300" cy="289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7094188" y="2990287"/>
              <a:ext cx="291300" cy="28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7502542" y="2212820"/>
              <a:ext cx="291300" cy="289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7502542" y="2990287"/>
              <a:ext cx="291300" cy="289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21"/>
          <p:cNvGrpSpPr/>
          <p:nvPr/>
        </p:nvGrpSpPr>
        <p:grpSpPr>
          <a:xfrm>
            <a:off x="429964" y="2613843"/>
            <a:ext cx="2642519" cy="1132699"/>
            <a:chOff x="917796" y="975925"/>
            <a:chExt cx="2642519" cy="1132699"/>
          </a:xfrm>
        </p:grpSpPr>
        <p:sp>
          <p:nvSpPr>
            <p:cNvPr id="515" name="Google Shape;515;p21"/>
            <p:cNvSpPr txBox="1"/>
            <p:nvPr/>
          </p:nvSpPr>
          <p:spPr>
            <a:xfrm>
              <a:off x="1057532" y="1359056"/>
              <a:ext cx="2502783" cy="74956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lt1"/>
                  </a:solidFill>
                  <a:latin typeface="Krona One"/>
                  <a:ea typeface="Krona One"/>
                  <a:cs typeface="Krona One"/>
                  <a:sym typeface="Krona One"/>
                </a:rPr>
                <a:t>Setup ROS Navigation Stack on a Robot</a:t>
              </a:r>
            </a:p>
          </p:txBody>
        </p:sp>
        <p:sp>
          <p:nvSpPr>
            <p:cNvPr id="517" name="Google Shape;517;p21"/>
            <p:cNvSpPr txBox="1"/>
            <p:nvPr/>
          </p:nvSpPr>
          <p:spPr>
            <a:xfrm>
              <a:off x="1259444" y="975925"/>
              <a:ext cx="675600" cy="324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rona One"/>
                  <a:ea typeface="Krona One"/>
                  <a:cs typeface="Krona One"/>
                  <a:sym typeface="Krona One"/>
                </a:rPr>
                <a:t>01</a:t>
              </a:r>
              <a:endParaRPr sz="1200">
                <a:solidFill>
                  <a:schemeClr val="lt1"/>
                </a:solidFill>
                <a:latin typeface="Krona One"/>
                <a:ea typeface="Krona One"/>
                <a:cs typeface="Krona One"/>
                <a:sym typeface="Krona One"/>
              </a:endParaRPr>
            </a:p>
          </p:txBody>
        </p:sp>
        <p:sp>
          <p:nvSpPr>
            <p:cNvPr id="518" name="Google Shape;518;p21"/>
            <p:cNvSpPr/>
            <p:nvPr/>
          </p:nvSpPr>
          <p:spPr>
            <a:xfrm>
              <a:off x="917796" y="1043574"/>
              <a:ext cx="190500" cy="1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21"/>
          <p:cNvGrpSpPr/>
          <p:nvPr/>
        </p:nvGrpSpPr>
        <p:grpSpPr>
          <a:xfrm>
            <a:off x="2932747" y="2545152"/>
            <a:ext cx="2269474" cy="1001661"/>
            <a:chOff x="917796" y="2234931"/>
            <a:chExt cx="2269474" cy="1001661"/>
          </a:xfrm>
        </p:grpSpPr>
        <p:sp>
          <p:nvSpPr>
            <p:cNvPr id="520" name="Google Shape;520;p21"/>
            <p:cNvSpPr txBox="1"/>
            <p:nvPr/>
          </p:nvSpPr>
          <p:spPr>
            <a:xfrm>
              <a:off x="1184494" y="2652405"/>
              <a:ext cx="2002776" cy="5841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lt1"/>
                  </a:solidFill>
                  <a:latin typeface="Krona One"/>
                  <a:ea typeface="Krona One"/>
                  <a:cs typeface="Krona One"/>
                  <a:sym typeface="Krona One"/>
                </a:rPr>
                <a:t>Perform Robot Localization</a:t>
              </a:r>
            </a:p>
          </p:txBody>
        </p:sp>
        <p:sp>
          <p:nvSpPr>
            <p:cNvPr id="522" name="Google Shape;522;p21"/>
            <p:cNvSpPr txBox="1"/>
            <p:nvPr/>
          </p:nvSpPr>
          <p:spPr>
            <a:xfrm>
              <a:off x="1184494" y="2234931"/>
              <a:ext cx="675600" cy="32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rona One"/>
                  <a:ea typeface="Krona One"/>
                  <a:cs typeface="Krona One"/>
                  <a:sym typeface="Krona One"/>
                </a:rPr>
                <a:t>03</a:t>
              </a:r>
              <a:endParaRPr sz="1200">
                <a:solidFill>
                  <a:schemeClr val="lt1"/>
                </a:solidFill>
                <a:latin typeface="Krona One"/>
                <a:ea typeface="Krona One"/>
                <a:cs typeface="Krona One"/>
                <a:sym typeface="Krona One"/>
              </a:endParaRPr>
            </a:p>
          </p:txBody>
        </p:sp>
        <p:sp>
          <p:nvSpPr>
            <p:cNvPr id="523" name="Google Shape;523;p21"/>
            <p:cNvSpPr/>
            <p:nvPr/>
          </p:nvSpPr>
          <p:spPr>
            <a:xfrm>
              <a:off x="917796" y="2302574"/>
              <a:ext cx="190500" cy="189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1"/>
          <p:cNvGrpSpPr/>
          <p:nvPr/>
        </p:nvGrpSpPr>
        <p:grpSpPr>
          <a:xfrm>
            <a:off x="5171697" y="2521987"/>
            <a:ext cx="2768290" cy="1024541"/>
            <a:chOff x="917796" y="3493936"/>
            <a:chExt cx="2768290" cy="1024541"/>
          </a:xfrm>
        </p:grpSpPr>
        <p:sp>
          <p:nvSpPr>
            <p:cNvPr id="525" name="Google Shape;525;p21"/>
            <p:cNvSpPr txBox="1"/>
            <p:nvPr/>
          </p:nvSpPr>
          <p:spPr>
            <a:xfrm>
              <a:off x="1184493" y="3911411"/>
              <a:ext cx="2501593" cy="6070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lt1"/>
                  </a:solidFill>
                  <a:latin typeface="Krona One"/>
                  <a:ea typeface="Krona One"/>
                  <a:cs typeface="Krona One"/>
                  <a:sym typeface="Krona One"/>
                </a:rPr>
                <a:t>Understanding Localization and Mapping</a:t>
              </a:r>
            </a:p>
          </p:txBody>
        </p:sp>
        <p:sp>
          <p:nvSpPr>
            <p:cNvPr id="527" name="Google Shape;527;p21"/>
            <p:cNvSpPr txBox="1"/>
            <p:nvPr/>
          </p:nvSpPr>
          <p:spPr>
            <a:xfrm>
              <a:off x="1184494" y="3493936"/>
              <a:ext cx="675600" cy="324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lt1"/>
                  </a:solidFill>
                  <a:latin typeface="Krona One"/>
                  <a:ea typeface="Krona One"/>
                  <a:cs typeface="Krona One"/>
                  <a:sym typeface="Krona One"/>
                </a:rPr>
                <a:t>05</a:t>
              </a:r>
              <a:endParaRPr sz="1200" dirty="0">
                <a:solidFill>
                  <a:schemeClr val="lt1"/>
                </a:solidFill>
                <a:latin typeface="Krona One"/>
                <a:ea typeface="Krona One"/>
                <a:cs typeface="Krona One"/>
                <a:sym typeface="Krona One"/>
              </a:endParaRPr>
            </a:p>
          </p:txBody>
        </p:sp>
        <p:sp>
          <p:nvSpPr>
            <p:cNvPr id="528" name="Google Shape;528;p21"/>
            <p:cNvSpPr/>
            <p:nvPr/>
          </p:nvSpPr>
          <p:spPr>
            <a:xfrm>
              <a:off x="917796" y="3561586"/>
              <a:ext cx="190500" cy="189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1"/>
          <p:cNvGrpSpPr/>
          <p:nvPr/>
        </p:nvGrpSpPr>
        <p:grpSpPr>
          <a:xfrm>
            <a:off x="453083" y="3974509"/>
            <a:ext cx="2333482" cy="1167243"/>
            <a:chOff x="3188196" y="975914"/>
            <a:chExt cx="2333482" cy="1167243"/>
          </a:xfrm>
        </p:grpSpPr>
        <p:sp>
          <p:nvSpPr>
            <p:cNvPr id="530" name="Google Shape;530;p21"/>
            <p:cNvSpPr txBox="1"/>
            <p:nvPr/>
          </p:nvSpPr>
          <p:spPr>
            <a:xfrm>
              <a:off x="3304813" y="1393590"/>
              <a:ext cx="2216865" cy="7495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lt1"/>
                  </a:solidFill>
                  <a:latin typeface="Krona One"/>
                  <a:ea typeface="Krona One"/>
                  <a:cs typeface="Krona One"/>
                  <a:sym typeface="Krona One"/>
                </a:rPr>
                <a:t>Building a map of the environment</a:t>
              </a:r>
            </a:p>
            <a:p>
              <a:pPr marL="0" lvl="0" indent="0" algn="l" rtl="0">
                <a:spcBef>
                  <a:spcPts val="0"/>
                </a:spcBef>
                <a:spcAft>
                  <a:spcPts val="0"/>
                </a:spcAft>
                <a:buNone/>
              </a:pPr>
              <a:endParaRPr lang="en-US" sz="1200" dirty="0">
                <a:solidFill>
                  <a:schemeClr val="lt1"/>
                </a:solidFill>
                <a:latin typeface="Krona One"/>
                <a:ea typeface="Krona One"/>
                <a:cs typeface="Krona One"/>
                <a:sym typeface="Krona One"/>
              </a:endParaRPr>
            </a:p>
          </p:txBody>
        </p:sp>
        <p:sp>
          <p:nvSpPr>
            <p:cNvPr id="532" name="Google Shape;532;p21"/>
            <p:cNvSpPr txBox="1"/>
            <p:nvPr/>
          </p:nvSpPr>
          <p:spPr>
            <a:xfrm>
              <a:off x="3450995" y="975914"/>
              <a:ext cx="675600" cy="3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rona One"/>
                  <a:ea typeface="Krona One"/>
                  <a:cs typeface="Krona One"/>
                  <a:sym typeface="Krona One"/>
                </a:rPr>
                <a:t>02</a:t>
              </a:r>
              <a:endParaRPr sz="1200">
                <a:solidFill>
                  <a:schemeClr val="lt1"/>
                </a:solidFill>
                <a:latin typeface="Krona One"/>
                <a:ea typeface="Krona One"/>
                <a:cs typeface="Krona One"/>
                <a:sym typeface="Krona One"/>
              </a:endParaRPr>
            </a:p>
          </p:txBody>
        </p:sp>
        <p:sp>
          <p:nvSpPr>
            <p:cNvPr id="533" name="Google Shape;533;p21"/>
            <p:cNvSpPr/>
            <p:nvPr/>
          </p:nvSpPr>
          <p:spPr>
            <a:xfrm>
              <a:off x="3188196" y="1043574"/>
              <a:ext cx="190500" cy="18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1"/>
          <p:cNvGrpSpPr/>
          <p:nvPr/>
        </p:nvGrpSpPr>
        <p:grpSpPr>
          <a:xfrm>
            <a:off x="2936646" y="3873472"/>
            <a:ext cx="2235051" cy="1268279"/>
            <a:chOff x="3188196" y="2234925"/>
            <a:chExt cx="2235051" cy="1268279"/>
          </a:xfrm>
        </p:grpSpPr>
        <p:sp>
          <p:nvSpPr>
            <p:cNvPr id="535" name="Google Shape;535;p21"/>
            <p:cNvSpPr txBox="1"/>
            <p:nvPr/>
          </p:nvSpPr>
          <p:spPr>
            <a:xfrm>
              <a:off x="3450994" y="2652399"/>
              <a:ext cx="1972253" cy="8508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lt1"/>
                  </a:solidFill>
                  <a:latin typeface="Krona One"/>
                  <a:ea typeface="Krona One"/>
                  <a:cs typeface="Krona One"/>
                  <a:sym typeface="Krona One"/>
                </a:rPr>
                <a:t>Autonomous Path Planning </a:t>
              </a:r>
            </a:p>
            <a:p>
              <a:pPr marL="0" lvl="0" indent="0" algn="l" rtl="0">
                <a:spcBef>
                  <a:spcPts val="0"/>
                </a:spcBef>
                <a:spcAft>
                  <a:spcPts val="0"/>
                </a:spcAft>
                <a:buNone/>
              </a:pPr>
              <a:endParaRPr lang="en-US" sz="1200" dirty="0">
                <a:solidFill>
                  <a:schemeClr val="lt1"/>
                </a:solidFill>
                <a:latin typeface="Krona One"/>
                <a:ea typeface="Krona One"/>
                <a:cs typeface="Krona One"/>
                <a:sym typeface="Krona One"/>
              </a:endParaRPr>
            </a:p>
          </p:txBody>
        </p:sp>
        <p:sp>
          <p:nvSpPr>
            <p:cNvPr id="537" name="Google Shape;537;p21"/>
            <p:cNvSpPr txBox="1"/>
            <p:nvPr/>
          </p:nvSpPr>
          <p:spPr>
            <a:xfrm>
              <a:off x="3450995" y="2234925"/>
              <a:ext cx="675600" cy="32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lt1"/>
                  </a:solidFill>
                  <a:latin typeface="Krona One"/>
                  <a:ea typeface="Krona One"/>
                  <a:cs typeface="Krona One"/>
                  <a:sym typeface="Krona One"/>
                </a:rPr>
                <a:t>04</a:t>
              </a:r>
              <a:endParaRPr sz="1200" dirty="0">
                <a:solidFill>
                  <a:schemeClr val="lt1"/>
                </a:solidFill>
                <a:latin typeface="Krona One"/>
                <a:ea typeface="Krona One"/>
                <a:cs typeface="Krona One"/>
                <a:sym typeface="Krona One"/>
              </a:endParaRPr>
            </a:p>
          </p:txBody>
        </p:sp>
        <p:sp>
          <p:nvSpPr>
            <p:cNvPr id="538" name="Google Shape;538;p21"/>
            <p:cNvSpPr/>
            <p:nvPr/>
          </p:nvSpPr>
          <p:spPr>
            <a:xfrm>
              <a:off x="3188196" y="2302574"/>
              <a:ext cx="190500" cy="18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1"/>
          <p:cNvGrpSpPr/>
          <p:nvPr/>
        </p:nvGrpSpPr>
        <p:grpSpPr>
          <a:xfrm>
            <a:off x="5306232" y="3870608"/>
            <a:ext cx="2620713" cy="1024541"/>
            <a:chOff x="3188196" y="3493925"/>
            <a:chExt cx="2620713" cy="1024541"/>
          </a:xfrm>
        </p:grpSpPr>
        <p:sp>
          <p:nvSpPr>
            <p:cNvPr id="540" name="Google Shape;540;p21"/>
            <p:cNvSpPr txBox="1"/>
            <p:nvPr/>
          </p:nvSpPr>
          <p:spPr>
            <a:xfrm>
              <a:off x="3450994" y="3911400"/>
              <a:ext cx="2357915" cy="6070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lt1"/>
                  </a:solidFill>
                  <a:latin typeface="Krona One"/>
                  <a:ea typeface="Krona One"/>
                  <a:cs typeface="Krona One"/>
                  <a:sym typeface="Krona One"/>
                </a:rPr>
                <a:t>Obstacle Avoidance</a:t>
              </a:r>
            </a:p>
            <a:p>
              <a:pPr marL="0" lvl="0" indent="0" algn="l" rtl="0">
                <a:spcBef>
                  <a:spcPts val="0"/>
                </a:spcBef>
                <a:spcAft>
                  <a:spcPts val="0"/>
                </a:spcAft>
                <a:buNone/>
              </a:pPr>
              <a:endParaRPr lang="en-US" sz="1200" dirty="0">
                <a:solidFill>
                  <a:schemeClr val="lt1"/>
                </a:solidFill>
                <a:latin typeface="Krona One"/>
                <a:ea typeface="Krona One"/>
                <a:cs typeface="Krona One"/>
                <a:sym typeface="Krona One"/>
              </a:endParaRPr>
            </a:p>
          </p:txBody>
        </p:sp>
        <p:sp>
          <p:nvSpPr>
            <p:cNvPr id="542" name="Google Shape;542;p21"/>
            <p:cNvSpPr txBox="1"/>
            <p:nvPr/>
          </p:nvSpPr>
          <p:spPr>
            <a:xfrm>
              <a:off x="3450995" y="3493925"/>
              <a:ext cx="675600" cy="324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rona One"/>
                  <a:ea typeface="Krona One"/>
                  <a:cs typeface="Krona One"/>
                  <a:sym typeface="Krona One"/>
                </a:rPr>
                <a:t>06</a:t>
              </a:r>
              <a:endParaRPr sz="1200">
                <a:solidFill>
                  <a:schemeClr val="lt1"/>
                </a:solidFill>
                <a:latin typeface="Krona One"/>
                <a:ea typeface="Krona One"/>
                <a:cs typeface="Krona One"/>
                <a:sym typeface="Krona One"/>
              </a:endParaRPr>
            </a:p>
          </p:txBody>
        </p:sp>
        <p:sp>
          <p:nvSpPr>
            <p:cNvPr id="543" name="Google Shape;543;p21"/>
            <p:cNvSpPr/>
            <p:nvPr/>
          </p:nvSpPr>
          <p:spPr>
            <a:xfrm>
              <a:off x="3188196" y="3561586"/>
              <a:ext cx="190500" cy="189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515;p21">
            <a:extLst>
              <a:ext uri="{FF2B5EF4-FFF2-40B4-BE49-F238E27FC236}">
                <a16:creationId xmlns:a16="http://schemas.microsoft.com/office/drawing/2014/main" id="{EFA817D1-2599-1AEB-4B26-B86284B3338E}"/>
              </a:ext>
            </a:extLst>
          </p:cNvPr>
          <p:cNvSpPr txBox="1"/>
          <p:nvPr/>
        </p:nvSpPr>
        <p:spPr>
          <a:xfrm>
            <a:off x="629224" y="1130327"/>
            <a:ext cx="5963316" cy="972784"/>
          </a:xfrm>
          <a:prstGeom prst="rect">
            <a:avLst/>
          </a:prstGeom>
          <a:noFill/>
          <a:ln>
            <a:noFill/>
          </a:ln>
        </p:spPr>
        <p:txBody>
          <a:bodyPr spcFirstLastPara="1" wrap="square" lIns="91425" tIns="91425" rIns="91425" bIns="91425" anchor="ctr" anchorCtr="0">
            <a:noAutofit/>
          </a:bodyPr>
          <a:lstStyle/>
          <a:p>
            <a:pPr lvl="0">
              <a:lnSpc>
                <a:spcPct val="150000"/>
              </a:lnSpc>
              <a:buClr>
                <a:schemeClr val="dk1"/>
              </a:buClr>
              <a:buSzPts val="1100"/>
            </a:pPr>
            <a:r>
              <a:rPr lang="en-US" sz="1200" dirty="0">
                <a:solidFill>
                  <a:schemeClr val="dk1"/>
                </a:solidFill>
                <a:latin typeface="Krona One" panose="020B0604020202020204" charset="0"/>
                <a:ea typeface="Montserrat"/>
                <a:cs typeface="Montserrat"/>
                <a:sym typeface="Montserrat"/>
              </a:rPr>
              <a:t>In this course we learned the key and essential concepts of ROS Navigation, which allow robots to move around autonomously in various fields: warehouses, domestic, entertainment.</a:t>
            </a:r>
          </a:p>
          <a:p>
            <a:pPr lvl="0">
              <a:lnSpc>
                <a:spcPct val="150000"/>
              </a:lnSpc>
              <a:buClr>
                <a:schemeClr val="dk1"/>
              </a:buClr>
              <a:buSzPts val="1100"/>
            </a:pPr>
            <a:r>
              <a:rPr lang="en-US" sz="1200" dirty="0">
                <a:solidFill>
                  <a:schemeClr val="dk1"/>
                </a:solidFill>
                <a:latin typeface="Krona One" panose="020B0604020202020204" charset="0"/>
                <a:ea typeface="Montserrat"/>
                <a:cs typeface="Montserrat"/>
                <a:sym typeface="Montserrat"/>
              </a:rPr>
              <a:t>The following concepts were learned: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6"/>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GitHub</a:t>
            </a:r>
          </a:p>
        </p:txBody>
      </p:sp>
      <p:sp>
        <p:nvSpPr>
          <p:cNvPr id="269" name="Google Shape;269;p16"/>
          <p:cNvSpPr txBox="1">
            <a:spLocks noGrp="1"/>
          </p:cNvSpPr>
          <p:nvPr>
            <p:ph type="body" idx="1"/>
          </p:nvPr>
        </p:nvSpPr>
        <p:spPr>
          <a:xfrm>
            <a:off x="713225" y="961877"/>
            <a:ext cx="3479214" cy="2712976"/>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lang="en-US" dirty="0">
              <a:latin typeface="Montserrat"/>
              <a:ea typeface="Montserrat"/>
              <a:cs typeface="Montserrat"/>
              <a:sym typeface="Montserrat"/>
            </a:endParaRPr>
          </a:p>
          <a:p>
            <a:pPr marL="158750" lvl="0" indent="0">
              <a:lnSpc>
                <a:spcPct val="150000"/>
              </a:lnSpc>
              <a:buNone/>
            </a:pPr>
            <a:r>
              <a:rPr lang="en-US" b="1" dirty="0">
                <a:solidFill>
                  <a:schemeClr val="dk1"/>
                </a:solidFill>
                <a:latin typeface="Montserrat"/>
                <a:ea typeface="Montserrat"/>
                <a:cs typeface="Montserrat"/>
                <a:sym typeface="Montserrat"/>
              </a:rPr>
              <a:t>Video: </a:t>
            </a:r>
            <a:r>
              <a:rPr lang="en-US" b="1" dirty="0">
                <a:solidFill>
                  <a:schemeClr val="dk1"/>
                </a:solidFill>
                <a:latin typeface="Montserrat"/>
                <a:ea typeface="Montserrat"/>
                <a:cs typeface="Montserrat"/>
                <a:sym typeface="Montserrat"/>
                <a:hlinkClick r:id="rId3"/>
              </a:rPr>
              <a:t>https://www.youtube.com/watch?v=u</a:t>
            </a:r>
            <a:r>
              <a:rPr lang="en-US" b="1" dirty="0">
                <a:solidFill>
                  <a:schemeClr val="dk1"/>
                </a:solidFill>
                <a:latin typeface="Montserrat"/>
                <a:ea typeface="Montserrat"/>
                <a:cs typeface="Montserrat"/>
                <a:sym typeface="Montserrat"/>
                <a:hlinkClick r:id="rId3"/>
              </a:rPr>
              <a:t>I</a:t>
            </a:r>
            <a:r>
              <a:rPr lang="en-US" b="1" dirty="0">
                <a:solidFill>
                  <a:schemeClr val="dk1"/>
                </a:solidFill>
                <a:latin typeface="Montserrat"/>
                <a:ea typeface="Montserrat"/>
                <a:cs typeface="Montserrat"/>
                <a:sym typeface="Montserrat"/>
                <a:hlinkClick r:id="rId3"/>
              </a:rPr>
              <a:t>21y1WpGWM</a:t>
            </a:r>
            <a:endParaRPr lang="en-US" b="1" dirty="0">
              <a:solidFill>
                <a:schemeClr val="dk1"/>
              </a:solidFill>
              <a:latin typeface="Montserrat"/>
              <a:ea typeface="Montserrat"/>
              <a:cs typeface="Montserrat"/>
              <a:sym typeface="Montserrat"/>
            </a:endParaRPr>
          </a:p>
          <a:p>
            <a:pPr marL="158750" lvl="0" indent="0">
              <a:lnSpc>
                <a:spcPct val="150000"/>
              </a:lnSpc>
              <a:buNone/>
            </a:pPr>
            <a:endParaRPr lang="en-US" dirty="0">
              <a:solidFill>
                <a:schemeClr val="dk1"/>
              </a:solidFill>
              <a:latin typeface="Montserrat"/>
              <a:ea typeface="Montserrat"/>
              <a:cs typeface="Montserrat"/>
              <a:sym typeface="Montserrat"/>
            </a:endParaRPr>
          </a:p>
          <a:p>
            <a:pPr marL="158750" lvl="0" indent="0">
              <a:lnSpc>
                <a:spcPct val="150000"/>
              </a:lnSpc>
              <a:buNone/>
            </a:pPr>
            <a:r>
              <a:rPr lang="en-US" b="1" dirty="0">
                <a:solidFill>
                  <a:schemeClr val="dk1"/>
                </a:solidFill>
                <a:latin typeface="Montserrat"/>
                <a:ea typeface="Montserrat"/>
                <a:cs typeface="Montserrat"/>
                <a:sym typeface="Montserrat"/>
              </a:rPr>
              <a:t>Project: </a:t>
            </a:r>
            <a:r>
              <a:rPr lang="en-US" b="1" dirty="0">
                <a:solidFill>
                  <a:schemeClr val="dk1"/>
                </a:solidFill>
                <a:latin typeface="Montserrat"/>
                <a:ea typeface="Montserrat"/>
                <a:cs typeface="Montserrat"/>
                <a:sym typeface="Montserrat"/>
                <a:hlinkClick r:id="rId4"/>
              </a:rPr>
              <a:t>https://github.com/shovalnakash/Software-Development-for-Intelligent-Autonomous-Vehicles</a:t>
            </a:r>
            <a:r>
              <a:rPr lang="en-US" b="1" dirty="0">
                <a:solidFill>
                  <a:schemeClr val="dk1"/>
                </a:solidFill>
                <a:latin typeface="Montserrat"/>
                <a:ea typeface="Montserrat"/>
                <a:cs typeface="Montserrat"/>
                <a:sym typeface="Montserrat"/>
              </a:rPr>
              <a:t>   </a:t>
            </a:r>
            <a:endParaRPr lang="en-US" dirty="0">
              <a:latin typeface="Montserrat"/>
              <a:ea typeface="Montserrat"/>
              <a:cs typeface="Montserrat"/>
              <a:sym typeface="Montserrat"/>
            </a:endParaRPr>
          </a:p>
        </p:txBody>
      </p:sp>
      <p:grpSp>
        <p:nvGrpSpPr>
          <p:cNvPr id="2" name="Google Shape;3126;p68">
            <a:extLst>
              <a:ext uri="{FF2B5EF4-FFF2-40B4-BE49-F238E27FC236}">
                <a16:creationId xmlns:a16="http://schemas.microsoft.com/office/drawing/2014/main" id="{3EF76914-E6F0-25F6-DBA3-C918B30198D9}"/>
              </a:ext>
            </a:extLst>
          </p:cNvPr>
          <p:cNvGrpSpPr/>
          <p:nvPr/>
        </p:nvGrpSpPr>
        <p:grpSpPr>
          <a:xfrm>
            <a:off x="4718859" y="1620858"/>
            <a:ext cx="2506601" cy="1909097"/>
            <a:chOff x="3578510" y="1419647"/>
            <a:chExt cx="4021500" cy="3062887"/>
          </a:xfrm>
        </p:grpSpPr>
        <p:sp>
          <p:nvSpPr>
            <p:cNvPr id="3" name="Google Shape;3127;p68">
              <a:extLst>
                <a:ext uri="{FF2B5EF4-FFF2-40B4-BE49-F238E27FC236}">
                  <a16:creationId xmlns:a16="http://schemas.microsoft.com/office/drawing/2014/main" id="{D170564B-8C5C-7E73-DA33-47294ECFF6BC}"/>
                </a:ext>
              </a:extLst>
            </p:cNvPr>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128;p68">
              <a:extLst>
                <a:ext uri="{FF2B5EF4-FFF2-40B4-BE49-F238E27FC236}">
                  <a16:creationId xmlns:a16="http://schemas.microsoft.com/office/drawing/2014/main" id="{61095E6F-9685-849C-B8D9-27F5587A4C75}"/>
                </a:ext>
              </a:extLst>
            </p:cNvPr>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29;p68">
              <a:extLst>
                <a:ext uri="{FF2B5EF4-FFF2-40B4-BE49-F238E27FC236}">
                  <a16:creationId xmlns:a16="http://schemas.microsoft.com/office/drawing/2014/main" id="{DF66D2D0-445B-EED1-904A-E827304F4315}"/>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6" name="Google Shape;3130;p68">
              <a:extLst>
                <a:ext uri="{FF2B5EF4-FFF2-40B4-BE49-F238E27FC236}">
                  <a16:creationId xmlns:a16="http://schemas.microsoft.com/office/drawing/2014/main" id="{ACA7DEBC-C74A-58A8-140D-4EDFF9E63A3F}"/>
                </a:ext>
              </a:extLst>
            </p:cNvPr>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7" name="Google Shape;3132;p68">
            <a:extLst>
              <a:ext uri="{FF2B5EF4-FFF2-40B4-BE49-F238E27FC236}">
                <a16:creationId xmlns:a16="http://schemas.microsoft.com/office/drawing/2014/main" id="{E84D40C5-1680-0B63-7775-F812365C040F}"/>
              </a:ext>
            </a:extLst>
          </p:cNvPr>
          <p:cNvSpPr/>
          <p:nvPr/>
        </p:nvSpPr>
        <p:spPr>
          <a:xfrm>
            <a:off x="7495026" y="1383388"/>
            <a:ext cx="1086023" cy="216559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8" name="Google Shape;3133;p68">
            <a:extLst>
              <a:ext uri="{FF2B5EF4-FFF2-40B4-BE49-F238E27FC236}">
                <a16:creationId xmlns:a16="http://schemas.microsoft.com/office/drawing/2014/main" id="{AAD37692-5F70-6680-19BF-8F08C3D2099E}"/>
              </a:ext>
            </a:extLst>
          </p:cNvPr>
          <p:cNvPicPr preferRelativeResize="0"/>
          <p:nvPr/>
        </p:nvPicPr>
        <p:blipFill rotWithShape="1">
          <a:blip r:embed="rId5">
            <a:alphaModFix/>
          </a:blip>
          <a:srcRect l="13546" r="13583" b="4834"/>
          <a:stretch/>
        </p:blipFill>
        <p:spPr>
          <a:xfrm>
            <a:off x="4814051" y="1709391"/>
            <a:ext cx="2323550" cy="1407875"/>
          </a:xfrm>
          <a:prstGeom prst="rect">
            <a:avLst/>
          </a:prstGeom>
          <a:noFill/>
          <a:ln w="28575" cap="flat" cmpd="sng">
            <a:solidFill>
              <a:schemeClr val="dk2"/>
            </a:solidFill>
            <a:prstDash val="solid"/>
            <a:round/>
            <a:headEnd type="none" w="sm" len="sm"/>
            <a:tailEnd type="none" w="sm" len="sm"/>
          </a:ln>
        </p:spPr>
      </p:pic>
      <p:pic>
        <p:nvPicPr>
          <p:cNvPr id="9" name="Google Shape;3134;p68">
            <a:extLst>
              <a:ext uri="{FF2B5EF4-FFF2-40B4-BE49-F238E27FC236}">
                <a16:creationId xmlns:a16="http://schemas.microsoft.com/office/drawing/2014/main" id="{BF46EFB9-8557-B583-D646-72C222AA09DF}"/>
              </a:ext>
            </a:extLst>
          </p:cNvPr>
          <p:cNvPicPr preferRelativeResize="0"/>
          <p:nvPr/>
        </p:nvPicPr>
        <p:blipFill rotWithShape="1">
          <a:blip r:embed="rId6">
            <a:alphaModFix/>
          </a:blip>
          <a:srcRect l="3630" t="748" r="3527" b="3272"/>
          <a:stretch/>
        </p:blipFill>
        <p:spPr>
          <a:xfrm>
            <a:off x="7534498" y="1562125"/>
            <a:ext cx="1008337" cy="1801844"/>
          </a:xfrm>
          <a:prstGeom prst="rect">
            <a:avLst/>
          </a:prstGeom>
          <a:noFill/>
          <a:ln>
            <a:noFill/>
          </a:ln>
        </p:spPr>
      </p:pic>
      <p:pic>
        <p:nvPicPr>
          <p:cNvPr id="10" name="Google Shape;3135;p68">
            <a:extLst>
              <a:ext uri="{FF2B5EF4-FFF2-40B4-BE49-F238E27FC236}">
                <a16:creationId xmlns:a16="http://schemas.microsoft.com/office/drawing/2014/main" id="{C3F75CFE-1157-A77D-1ACC-DF98781DE07A}"/>
              </a:ext>
            </a:extLst>
          </p:cNvPr>
          <p:cNvPicPr preferRelativeResize="0"/>
          <p:nvPr/>
        </p:nvPicPr>
        <p:blipFill rotWithShape="1">
          <a:blip r:embed="rId7">
            <a:alphaModFix amt="62000"/>
          </a:blip>
          <a:srcRect l="13546" r="13583" b="4834"/>
          <a:stretch/>
        </p:blipFill>
        <p:spPr>
          <a:xfrm>
            <a:off x="4814051" y="1709391"/>
            <a:ext cx="2323550" cy="1407875"/>
          </a:xfrm>
          <a:prstGeom prst="rect">
            <a:avLst/>
          </a:prstGeom>
          <a:noFill/>
          <a:ln w="28575" cap="flat" cmpd="sng">
            <a:solidFill>
              <a:schemeClr val="dk2"/>
            </a:solidFill>
            <a:prstDash val="solid"/>
            <a:round/>
            <a:headEnd type="none" w="sm" len="sm"/>
            <a:tailEnd type="none" w="sm" len="sm"/>
          </a:ln>
        </p:spPr>
      </p:pic>
      <p:pic>
        <p:nvPicPr>
          <p:cNvPr id="11" name="Google Shape;3136;p68">
            <a:extLst>
              <a:ext uri="{FF2B5EF4-FFF2-40B4-BE49-F238E27FC236}">
                <a16:creationId xmlns:a16="http://schemas.microsoft.com/office/drawing/2014/main" id="{4B281227-C4A3-718F-696B-8F53E31A4F96}"/>
              </a:ext>
            </a:extLst>
          </p:cNvPr>
          <p:cNvPicPr preferRelativeResize="0"/>
          <p:nvPr/>
        </p:nvPicPr>
        <p:blipFill rotWithShape="1">
          <a:blip r:embed="rId8">
            <a:alphaModFix amt="64000"/>
          </a:blip>
          <a:srcRect l="3630" t="748" r="3527" b="3272"/>
          <a:stretch/>
        </p:blipFill>
        <p:spPr>
          <a:xfrm>
            <a:off x="7533913" y="1562125"/>
            <a:ext cx="1008337" cy="1801844"/>
          </a:xfrm>
          <a:prstGeom prst="rect">
            <a:avLst/>
          </a:prstGeom>
          <a:noFill/>
          <a:ln>
            <a:noFill/>
          </a:ln>
        </p:spPr>
      </p:pic>
      <p:pic>
        <p:nvPicPr>
          <p:cNvPr id="12" name="תמונה 11">
            <a:extLst>
              <a:ext uri="{FF2B5EF4-FFF2-40B4-BE49-F238E27FC236}">
                <a16:creationId xmlns:a16="http://schemas.microsoft.com/office/drawing/2014/main" id="{35469B5F-C3D6-0CF5-9250-27756C870C19}"/>
              </a:ext>
            </a:extLst>
          </p:cNvPr>
          <p:cNvPicPr>
            <a:picLocks noChangeAspect="1"/>
          </p:cNvPicPr>
          <p:nvPr/>
        </p:nvPicPr>
        <p:blipFill>
          <a:blip r:embed="rId9"/>
          <a:stretch>
            <a:fillRect/>
          </a:stretch>
        </p:blipFill>
        <p:spPr>
          <a:xfrm>
            <a:off x="4804967" y="1709391"/>
            <a:ext cx="2323550" cy="1429877"/>
          </a:xfrm>
          <a:prstGeom prst="rect">
            <a:avLst/>
          </a:prstGeom>
        </p:spPr>
      </p:pic>
      <p:pic>
        <p:nvPicPr>
          <p:cNvPr id="13" name="תמונה 12">
            <a:extLst>
              <a:ext uri="{FF2B5EF4-FFF2-40B4-BE49-F238E27FC236}">
                <a16:creationId xmlns:a16="http://schemas.microsoft.com/office/drawing/2014/main" id="{F599C805-C07F-2EC2-B925-43BEEED66A6F}"/>
              </a:ext>
            </a:extLst>
          </p:cNvPr>
          <p:cNvPicPr>
            <a:picLocks noChangeAspect="1"/>
          </p:cNvPicPr>
          <p:nvPr/>
        </p:nvPicPr>
        <p:blipFill rotWithShape="1">
          <a:blip r:embed="rId10"/>
          <a:srcRect b="17466"/>
          <a:stretch/>
        </p:blipFill>
        <p:spPr>
          <a:xfrm>
            <a:off x="7533329" y="1562125"/>
            <a:ext cx="1008338" cy="1801844"/>
          </a:xfrm>
          <a:prstGeom prst="rect">
            <a:avLst/>
          </a:prstGeom>
        </p:spPr>
      </p:pic>
    </p:spTree>
    <p:extLst>
      <p:ext uri="{BB962C8B-B14F-4D97-AF65-F5344CB8AC3E}">
        <p14:creationId xmlns:p14="http://schemas.microsoft.com/office/powerpoint/2010/main" val="1605810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6"/>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Sources</a:t>
            </a:r>
          </a:p>
        </p:txBody>
      </p:sp>
      <p:sp>
        <p:nvSpPr>
          <p:cNvPr id="269" name="Google Shape;269;p16"/>
          <p:cNvSpPr txBox="1">
            <a:spLocks noGrp="1"/>
          </p:cNvSpPr>
          <p:nvPr>
            <p:ph type="body" idx="1"/>
          </p:nvPr>
        </p:nvSpPr>
        <p:spPr>
          <a:xfrm>
            <a:off x="713224" y="961877"/>
            <a:ext cx="7982201" cy="3065798"/>
          </a:xfrm>
          <a:prstGeom prst="rect">
            <a:avLst/>
          </a:prstGeom>
        </p:spPr>
        <p:txBody>
          <a:bodyPr spcFirstLastPara="1" wrap="square" lIns="91425" tIns="91425" rIns="91425" bIns="91425" anchor="t" anchorCtr="0">
            <a:noAutofit/>
          </a:bodyPr>
          <a:lstStyle/>
          <a:p>
            <a:pPr marL="342900" marR="0" lvl="0" indent="-247650" algn="l" rtl="0">
              <a:lnSpc>
                <a:spcPct val="200000"/>
              </a:lnSpc>
              <a:spcBef>
                <a:spcPts val="0"/>
              </a:spcBef>
              <a:spcAft>
                <a:spcPts val="0"/>
              </a:spcAft>
              <a:buClr>
                <a:srgbClr val="19CA99"/>
              </a:buClr>
              <a:buSzPts val="1300"/>
              <a:buFont typeface="Montserrat"/>
              <a:buChar char="●"/>
            </a:pPr>
            <a:r>
              <a:rPr lang="en-US" sz="1200" dirty="0">
                <a:solidFill>
                  <a:srgbClr val="3F3F3F"/>
                </a:solidFill>
                <a:latin typeface="Montserrat"/>
                <a:ea typeface="Montserrat"/>
                <a:cs typeface="Montserrat"/>
                <a:sym typeface="Montserrat"/>
                <a:hlinkClick r:id="rId3"/>
              </a:rPr>
              <a:t>https://app.theconstructsim.com/Course/57/</a:t>
            </a:r>
            <a:endParaRPr lang="en-US" sz="1200" dirty="0">
              <a:solidFill>
                <a:srgbClr val="3F3F3F"/>
              </a:solidFill>
              <a:latin typeface="Montserrat"/>
              <a:ea typeface="Montserrat"/>
              <a:cs typeface="Montserrat"/>
              <a:sym typeface="Montserrat"/>
            </a:endParaRPr>
          </a:p>
          <a:p>
            <a:pPr marL="342900" marR="0" lvl="0" indent="-247650" algn="l" rtl="0">
              <a:lnSpc>
                <a:spcPct val="200000"/>
              </a:lnSpc>
              <a:spcBef>
                <a:spcPts val="0"/>
              </a:spcBef>
              <a:spcAft>
                <a:spcPts val="0"/>
              </a:spcAft>
              <a:buClr>
                <a:srgbClr val="19CA99"/>
              </a:buClr>
              <a:buSzPts val="1300"/>
              <a:buFont typeface="Montserrat"/>
              <a:buChar char="●"/>
            </a:pPr>
            <a:r>
              <a:rPr lang="en-US" sz="1200" dirty="0">
                <a:solidFill>
                  <a:srgbClr val="3F3F3F"/>
                </a:solidFill>
                <a:latin typeface="Montserrat"/>
                <a:ea typeface="Montserrat"/>
                <a:cs typeface="Montserrat"/>
                <a:sym typeface="Montserrat"/>
                <a:hlinkClick r:id="rId4"/>
              </a:rPr>
              <a:t>https://en.wikipedia.org/wiki/Odometry</a:t>
            </a:r>
            <a:endParaRPr lang="en-US" sz="1200" dirty="0">
              <a:solidFill>
                <a:srgbClr val="3F3F3F"/>
              </a:solidFill>
              <a:latin typeface="Montserrat"/>
              <a:ea typeface="Montserrat"/>
              <a:cs typeface="Montserrat"/>
              <a:sym typeface="Montserrat"/>
            </a:endParaRPr>
          </a:p>
          <a:p>
            <a:pPr marL="342900" marR="0" lvl="0" indent="-247650" algn="l" rtl="0">
              <a:lnSpc>
                <a:spcPct val="200000"/>
              </a:lnSpc>
              <a:spcBef>
                <a:spcPts val="0"/>
              </a:spcBef>
              <a:spcAft>
                <a:spcPts val="0"/>
              </a:spcAft>
              <a:buClr>
                <a:srgbClr val="19CA99"/>
              </a:buClr>
              <a:buSzPts val="1300"/>
              <a:buFont typeface="Montserrat"/>
              <a:buChar char="●"/>
            </a:pPr>
            <a:r>
              <a:rPr lang="en-US" sz="1200" dirty="0">
                <a:solidFill>
                  <a:srgbClr val="3F3F3F"/>
                </a:solidFill>
                <a:latin typeface="Montserrat"/>
                <a:ea typeface="Montserrat"/>
                <a:cs typeface="Montserrat"/>
                <a:sym typeface="Montserrat"/>
                <a:hlinkClick r:id="rId5"/>
              </a:rPr>
              <a:t>https://en.wikipedia.org/wiki/Robot_Operating_System</a:t>
            </a:r>
            <a:endParaRPr lang="en-US" sz="1200" dirty="0">
              <a:solidFill>
                <a:srgbClr val="3F3F3F"/>
              </a:solidFill>
              <a:latin typeface="Montserrat"/>
              <a:ea typeface="Montserrat"/>
              <a:cs typeface="Montserrat"/>
              <a:sym typeface="Montserrat"/>
            </a:endParaRPr>
          </a:p>
          <a:p>
            <a:pPr marL="342900" marR="0" lvl="0" indent="-247650" algn="l" rtl="0">
              <a:lnSpc>
                <a:spcPct val="200000"/>
              </a:lnSpc>
              <a:spcBef>
                <a:spcPts val="0"/>
              </a:spcBef>
              <a:spcAft>
                <a:spcPts val="0"/>
              </a:spcAft>
              <a:buClr>
                <a:srgbClr val="19CA99"/>
              </a:buClr>
              <a:buSzPts val="1300"/>
              <a:buFont typeface="Montserrat"/>
              <a:buChar char="●"/>
            </a:pPr>
            <a:r>
              <a:rPr lang="en-US" sz="1200" dirty="0">
                <a:solidFill>
                  <a:srgbClr val="3F3F3F"/>
                </a:solidFill>
                <a:latin typeface="Montserrat"/>
                <a:ea typeface="Montserrat"/>
                <a:cs typeface="Montserrat"/>
                <a:sym typeface="Montserrat"/>
                <a:hlinkClick r:id="rId6"/>
              </a:rPr>
              <a:t>http://wiki.ros.org/rviz</a:t>
            </a:r>
            <a:endParaRPr lang="en-US" sz="1200" dirty="0">
              <a:solidFill>
                <a:srgbClr val="3F3F3F"/>
              </a:solidFill>
              <a:latin typeface="Montserrat"/>
              <a:ea typeface="Montserrat"/>
              <a:cs typeface="Montserrat"/>
              <a:sym typeface="Montserrat"/>
            </a:endParaRPr>
          </a:p>
          <a:p>
            <a:pPr marL="342900" marR="0" lvl="0" indent="-247650" algn="l" rtl="0">
              <a:lnSpc>
                <a:spcPct val="200000"/>
              </a:lnSpc>
              <a:spcBef>
                <a:spcPts val="0"/>
              </a:spcBef>
              <a:spcAft>
                <a:spcPts val="0"/>
              </a:spcAft>
              <a:buClr>
                <a:srgbClr val="19CA99"/>
              </a:buClr>
              <a:buSzPts val="1300"/>
              <a:buFont typeface="Montserrat"/>
              <a:buChar char="●"/>
            </a:pPr>
            <a:r>
              <a:rPr lang="en-US" sz="1200" dirty="0">
                <a:solidFill>
                  <a:srgbClr val="3F3F3F"/>
                </a:solidFill>
                <a:latin typeface="Montserrat"/>
                <a:ea typeface="Montserrat"/>
                <a:cs typeface="Montserrat"/>
                <a:sym typeface="Montserrat"/>
                <a:hlinkClick r:id="rId7"/>
              </a:rPr>
              <a:t>https://www.accessscience.com/content/article/aYB000130</a:t>
            </a:r>
            <a:endParaRPr lang="en-US" sz="1200" dirty="0">
              <a:solidFill>
                <a:srgbClr val="3F3F3F"/>
              </a:solidFill>
              <a:latin typeface="Montserrat"/>
              <a:ea typeface="Montserrat"/>
              <a:cs typeface="Montserrat"/>
              <a:sym typeface="Montserrat"/>
            </a:endParaRPr>
          </a:p>
          <a:p>
            <a:pPr marL="342900" marR="0" lvl="0" indent="-247650" algn="l" rtl="0">
              <a:lnSpc>
                <a:spcPct val="200000"/>
              </a:lnSpc>
              <a:spcBef>
                <a:spcPts val="0"/>
              </a:spcBef>
              <a:spcAft>
                <a:spcPts val="0"/>
              </a:spcAft>
              <a:buClr>
                <a:srgbClr val="19CA99"/>
              </a:buClr>
              <a:buSzPts val="1300"/>
              <a:buFont typeface="Montserrat"/>
              <a:buChar char="●"/>
            </a:pPr>
            <a:r>
              <a:rPr lang="en-US" sz="1200" dirty="0">
                <a:solidFill>
                  <a:srgbClr val="3F3F3F"/>
                </a:solidFill>
                <a:latin typeface="Montserrat"/>
                <a:ea typeface="Montserrat"/>
                <a:cs typeface="Montserrat"/>
                <a:sym typeface="Montserrat"/>
                <a:hlinkClick r:id="rId8"/>
              </a:rPr>
              <a:t>https://navigation.ros.org/</a:t>
            </a:r>
            <a:endParaRPr lang="en-US" sz="1200" dirty="0">
              <a:solidFill>
                <a:srgbClr val="3F3F3F"/>
              </a:solidFill>
              <a:latin typeface="Montserrat"/>
              <a:ea typeface="Montserrat"/>
              <a:cs typeface="Montserrat"/>
              <a:sym typeface="Montserrat"/>
            </a:endParaRPr>
          </a:p>
          <a:p>
            <a:pPr marL="95250" marR="0" lvl="0" indent="0" algn="l" rtl="0">
              <a:lnSpc>
                <a:spcPct val="200000"/>
              </a:lnSpc>
              <a:spcBef>
                <a:spcPts val="0"/>
              </a:spcBef>
              <a:spcAft>
                <a:spcPts val="0"/>
              </a:spcAft>
              <a:buClr>
                <a:srgbClr val="19CA99"/>
              </a:buClr>
              <a:buSzPts val="1300"/>
              <a:buNone/>
            </a:pPr>
            <a:endParaRPr lang="en-US" sz="1200" dirty="0">
              <a:solidFill>
                <a:srgbClr val="3F3F3F"/>
              </a:solidFill>
              <a:latin typeface="Montserrat"/>
              <a:ea typeface="Montserrat"/>
              <a:cs typeface="Montserrat"/>
              <a:sym typeface="Montserrat"/>
            </a:endParaRPr>
          </a:p>
        </p:txBody>
      </p:sp>
    </p:spTree>
    <p:extLst>
      <p:ext uri="{BB962C8B-B14F-4D97-AF65-F5344CB8AC3E}">
        <p14:creationId xmlns:p14="http://schemas.microsoft.com/office/powerpoint/2010/main" val="1769673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6"/>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Course Objective</a:t>
            </a:r>
          </a:p>
        </p:txBody>
      </p:sp>
      <p:sp>
        <p:nvSpPr>
          <p:cNvPr id="269" name="Google Shape;269;p16"/>
          <p:cNvSpPr txBox="1">
            <a:spLocks noGrp="1"/>
          </p:cNvSpPr>
          <p:nvPr>
            <p:ph type="body" idx="1"/>
          </p:nvPr>
        </p:nvSpPr>
        <p:spPr>
          <a:xfrm>
            <a:off x="713224" y="961877"/>
            <a:ext cx="7982201" cy="3065798"/>
          </a:xfrm>
          <a:prstGeom prst="rect">
            <a:avLst/>
          </a:prstGeom>
        </p:spPr>
        <p:txBody>
          <a:bodyPr spcFirstLastPara="1" wrap="square" lIns="91425" tIns="91425" rIns="91425" bIns="91425" anchor="t" anchorCtr="0">
            <a:noAutofit/>
          </a:bodyPr>
          <a:lstStyle/>
          <a:p>
            <a:pPr marL="374650" indent="-285750">
              <a:lnSpc>
                <a:spcPct val="150000"/>
              </a:lnSpc>
              <a:buClr>
                <a:srgbClr val="19CA99"/>
              </a:buClr>
              <a:buSzPts val="1400"/>
              <a:buFont typeface="Wingdings" panose="05000000000000000000" pitchFamily="2" charset="2"/>
              <a:buChar char="v"/>
            </a:pPr>
            <a:r>
              <a:rPr lang="en-US" dirty="0">
                <a:solidFill>
                  <a:schemeClr val="dk1"/>
                </a:solidFill>
                <a:latin typeface="Montserrat"/>
                <a:ea typeface="Montserrat"/>
                <a:cs typeface="Montserrat"/>
                <a:sym typeface="Montserrat"/>
              </a:rPr>
              <a:t>The objective of this course is to give you the basic tools and knowledge to be able to understand and create any basic ROS Navigation related project. </a:t>
            </a:r>
          </a:p>
          <a:p>
            <a:pPr marL="374650" indent="-285750">
              <a:lnSpc>
                <a:spcPct val="150000"/>
              </a:lnSpc>
              <a:buClr>
                <a:srgbClr val="19CA99"/>
              </a:buClr>
              <a:buSzPts val="1400"/>
              <a:buFont typeface="Wingdings" panose="05000000000000000000" pitchFamily="2" charset="2"/>
              <a:buChar char="v"/>
            </a:pPr>
            <a:r>
              <a:rPr lang="en-US" dirty="0">
                <a:solidFill>
                  <a:schemeClr val="dk1"/>
                </a:solidFill>
                <a:latin typeface="Montserrat"/>
                <a:ea typeface="Montserrat"/>
                <a:cs typeface="Montserrat"/>
                <a:sym typeface="Montserrat"/>
              </a:rPr>
              <a:t>this course will give the ability to create maps of environments, localize the robot in the environment, make the robots perform path planning, visualize data of the different Navigation processes and debug errors using </a:t>
            </a:r>
            <a:r>
              <a:rPr lang="en-US" dirty="0" err="1">
                <a:solidFill>
                  <a:schemeClr val="dk1"/>
                </a:solidFill>
                <a:latin typeface="Montserrat"/>
                <a:ea typeface="Montserrat"/>
                <a:cs typeface="Montserrat"/>
                <a:sym typeface="Montserrat"/>
              </a:rPr>
              <a:t>Rviz</a:t>
            </a:r>
            <a:r>
              <a:rPr lang="en-US" dirty="0">
                <a:solidFill>
                  <a:schemeClr val="dk1"/>
                </a:solidFill>
                <a:latin typeface="Montserrat"/>
                <a:ea typeface="Montserrat"/>
                <a:cs typeface="Montserrat"/>
                <a:sym typeface="Montserrat"/>
              </a:rPr>
              <a:t>.</a:t>
            </a:r>
          </a:p>
          <a:p>
            <a:pPr marL="374650" indent="-285750">
              <a:lnSpc>
                <a:spcPct val="150000"/>
              </a:lnSpc>
              <a:buClr>
                <a:srgbClr val="19CA99"/>
              </a:buClr>
              <a:buSzPts val="1400"/>
              <a:buFont typeface="Wingdings" panose="05000000000000000000" pitchFamily="2" charset="2"/>
              <a:buChar char="v"/>
            </a:pPr>
            <a:r>
              <a:rPr lang="en-US" dirty="0">
                <a:solidFill>
                  <a:schemeClr val="dk1"/>
                </a:solidFill>
                <a:latin typeface="Montserrat"/>
                <a:ea typeface="Montserrat"/>
                <a:cs typeface="Montserrat"/>
                <a:sym typeface="Montserrat"/>
              </a:rPr>
              <a:t>The course will allow to understand Navigation packages that others have done. So, ROS code that made by others can be taken by you and after understanding it you can modify it for your own purposes.</a:t>
            </a:r>
          </a:p>
          <a:p>
            <a:pPr marL="374650" indent="-285750">
              <a:lnSpc>
                <a:spcPct val="150000"/>
              </a:lnSpc>
              <a:buClr>
                <a:srgbClr val="19CA99"/>
              </a:buClr>
              <a:buSzPts val="1400"/>
              <a:buFont typeface="Wingdings" panose="05000000000000000000" pitchFamily="2" charset="2"/>
              <a:buChar char="v"/>
            </a:pPr>
            <a:r>
              <a:rPr lang="en-US" dirty="0">
                <a:solidFill>
                  <a:schemeClr val="dk1"/>
                </a:solidFill>
                <a:latin typeface="Montserrat"/>
                <a:ea typeface="Montserrat"/>
                <a:cs typeface="Montserrat"/>
                <a:sym typeface="Montserrat"/>
              </a:rPr>
              <a:t>This course can serve as an introduction to be able to better understand the official ROS Navigation documentation or external Navigation documentation and projects.</a:t>
            </a:r>
            <a:endParaRPr lang="en-US" dirty="0">
              <a:latin typeface="Montserrat"/>
              <a:ea typeface="Montserrat"/>
              <a:cs typeface="Montserrat"/>
              <a:sym typeface="Montserrat"/>
            </a:endParaRPr>
          </a:p>
          <a:p>
            <a:pPr marL="374650" lvl="0" indent="-285750">
              <a:lnSpc>
                <a:spcPct val="150000"/>
              </a:lnSpc>
              <a:buClr>
                <a:srgbClr val="19CA99"/>
              </a:buClr>
              <a:buSzPts val="1400"/>
              <a:buFont typeface="Wingdings" panose="05000000000000000000" pitchFamily="2" charset="2"/>
              <a:buChar char="v"/>
            </a:pPr>
            <a:endParaRPr lang="en-US"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342900" lvl="0" indent="0" algn="l" rtl="0">
              <a:lnSpc>
                <a:spcPct val="100000"/>
              </a:lnSpc>
              <a:spcBef>
                <a:spcPts val="0"/>
              </a:spcBef>
              <a:spcAft>
                <a:spcPts val="0"/>
              </a:spcAft>
              <a:buNone/>
            </a:pPr>
            <a:endParaRPr lang="en-US"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dirty="0">
                <a:solidFill>
                  <a:schemeClr val="dk1"/>
                </a:solidFill>
                <a:latin typeface="Montserrat"/>
                <a:ea typeface="Montserrat"/>
                <a:cs typeface="Montserrat"/>
                <a:sym typeface="Montserrat"/>
              </a:rPr>
              <a:t>        </a:t>
            </a:r>
          </a:p>
          <a:p>
            <a:pPr marL="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lang="en-US" dirty="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6"/>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Definitions</a:t>
            </a:r>
          </a:p>
        </p:txBody>
      </p:sp>
      <p:sp>
        <p:nvSpPr>
          <p:cNvPr id="269" name="Google Shape;269;p16"/>
          <p:cNvSpPr txBox="1">
            <a:spLocks noGrp="1"/>
          </p:cNvSpPr>
          <p:nvPr>
            <p:ph type="body" idx="1"/>
          </p:nvPr>
        </p:nvSpPr>
        <p:spPr>
          <a:xfrm>
            <a:off x="713224" y="961877"/>
            <a:ext cx="7982201" cy="3065798"/>
          </a:xfrm>
          <a:prstGeom prst="rect">
            <a:avLst/>
          </a:prstGeom>
        </p:spPr>
        <p:txBody>
          <a:bodyPr spcFirstLastPara="1" wrap="square" lIns="91425" tIns="91425" rIns="91425" bIns="91425" anchor="t" anchorCtr="0">
            <a:noAutofit/>
          </a:bodyPr>
          <a:lstStyle/>
          <a:p>
            <a:pPr marL="374650" lvl="0" indent="-285750">
              <a:lnSpc>
                <a:spcPct val="150000"/>
              </a:lnSpc>
              <a:buClr>
                <a:srgbClr val="19CA99"/>
              </a:buClr>
              <a:buSzPts val="1400"/>
              <a:buFont typeface="Wingdings" panose="05000000000000000000" pitchFamily="2" charset="2"/>
              <a:buChar char="v"/>
            </a:pPr>
            <a:r>
              <a:rPr lang="en-US" b="1" dirty="0">
                <a:solidFill>
                  <a:schemeClr val="dk1"/>
                </a:solidFill>
                <a:latin typeface="Montserrat"/>
                <a:ea typeface="Montserrat"/>
                <a:cs typeface="Montserrat"/>
                <a:sym typeface="Montserrat"/>
              </a:rPr>
              <a:t>ROS:</a:t>
            </a:r>
            <a:r>
              <a:rPr lang="en-US" dirty="0">
                <a:solidFill>
                  <a:schemeClr val="dk1"/>
                </a:solidFill>
                <a:latin typeface="Montserrat"/>
                <a:ea typeface="Montserrat"/>
                <a:cs typeface="Montserrat"/>
                <a:sym typeface="Montserrat"/>
              </a:rPr>
              <a:t> Robot Operating System is an open-source robotics middleware suite. Although ROS is not an operating system but a set of software frameworks for robot software development, it provides services designed for a heterogeneous computer cluster such as hardware abstraction, low-level device control, implementation of commonly used functionality, message-passing between processes, and package management.</a:t>
            </a:r>
          </a:p>
          <a:p>
            <a:pPr marL="374650" lvl="0" indent="-285750">
              <a:lnSpc>
                <a:spcPct val="150000"/>
              </a:lnSpc>
              <a:buClr>
                <a:srgbClr val="19CA99"/>
              </a:buClr>
              <a:buSzPts val="1400"/>
              <a:buFont typeface="Wingdings" panose="05000000000000000000" pitchFamily="2" charset="2"/>
              <a:buChar char="v"/>
            </a:pPr>
            <a:r>
              <a:rPr lang="en-US" b="1" dirty="0" err="1">
                <a:solidFill>
                  <a:schemeClr val="dk1"/>
                </a:solidFill>
                <a:latin typeface="Montserrat"/>
                <a:ea typeface="Montserrat"/>
                <a:cs typeface="Montserrat"/>
                <a:sym typeface="Montserrat"/>
              </a:rPr>
              <a:t>Rviz</a:t>
            </a:r>
            <a:r>
              <a:rPr lang="en-US" b="1" dirty="0">
                <a:solidFill>
                  <a:schemeClr val="dk1"/>
                </a:solidFill>
                <a:latin typeface="Montserrat"/>
                <a:ea typeface="Montserrat"/>
                <a:cs typeface="Montserrat"/>
                <a:sym typeface="Montserrat"/>
              </a:rPr>
              <a:t>: </a:t>
            </a:r>
            <a:r>
              <a:rPr lang="en-US" dirty="0">
                <a:solidFill>
                  <a:schemeClr val="dk1"/>
                </a:solidFill>
                <a:latin typeface="Montserrat"/>
              </a:rPr>
              <a:t>is a powerful robot visualization tool. It provides a convenient GUI to visualize sensor data, robot models, environment maps, which is useful for developing and debugging your robot controllers.</a:t>
            </a:r>
          </a:p>
          <a:p>
            <a:pPr marL="374650" lvl="0" indent="-285750">
              <a:lnSpc>
                <a:spcPct val="150000"/>
              </a:lnSpc>
              <a:buClr>
                <a:srgbClr val="19CA99"/>
              </a:buClr>
              <a:buSzPts val="1400"/>
              <a:buFont typeface="Wingdings" panose="05000000000000000000" pitchFamily="2" charset="2"/>
              <a:buChar char="v"/>
            </a:pPr>
            <a:r>
              <a:rPr lang="en-US" b="1" dirty="0">
                <a:solidFill>
                  <a:schemeClr val="dk1"/>
                </a:solidFill>
                <a:latin typeface="Montserrat"/>
              </a:rPr>
              <a:t>Autonomous</a:t>
            </a:r>
            <a:r>
              <a:rPr lang="en-US" dirty="0">
                <a:solidFill>
                  <a:schemeClr val="dk1"/>
                </a:solidFill>
                <a:latin typeface="Montserrat"/>
              </a:rPr>
              <a:t> </a:t>
            </a:r>
            <a:r>
              <a:rPr lang="en-US" b="1" dirty="0">
                <a:solidFill>
                  <a:schemeClr val="dk1"/>
                </a:solidFill>
                <a:latin typeface="Montserrat"/>
                <a:sym typeface="Montserrat"/>
              </a:rPr>
              <a:t>Navigation: </a:t>
            </a:r>
            <a:r>
              <a:rPr lang="en-US" dirty="0">
                <a:solidFill>
                  <a:schemeClr val="dk1"/>
                </a:solidFill>
                <a:latin typeface="Montserrat"/>
              </a:rPr>
              <a:t>means that a vehicle is able to plan its path and execute its plan without human intervention. In some cases remote navigation aids are used in the planning process, while at other times the only information available to compute a path is based on input from sensors aboard the vehicle itself.</a:t>
            </a:r>
            <a:endParaRPr lang="en-US" dirty="0">
              <a:solidFill>
                <a:schemeClr val="dk1"/>
              </a:solidFill>
              <a:latin typeface="Montserrat"/>
              <a:sym typeface="Montserrat"/>
            </a:endParaRPr>
          </a:p>
          <a:p>
            <a:pPr marL="34290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342900" lvl="0" indent="0" algn="l" rtl="0">
              <a:lnSpc>
                <a:spcPct val="100000"/>
              </a:lnSpc>
              <a:spcBef>
                <a:spcPts val="0"/>
              </a:spcBef>
              <a:spcAft>
                <a:spcPts val="0"/>
              </a:spcAft>
              <a:buNone/>
            </a:pPr>
            <a:endParaRPr lang="en-US"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dirty="0">
                <a:solidFill>
                  <a:schemeClr val="dk1"/>
                </a:solidFill>
                <a:latin typeface="Montserrat"/>
                <a:ea typeface="Montserrat"/>
                <a:cs typeface="Montserrat"/>
                <a:sym typeface="Montserrat"/>
              </a:rPr>
              <a:t>        </a:t>
            </a:r>
          </a:p>
          <a:p>
            <a:pPr marL="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lang="en-US" dirty="0">
              <a:latin typeface="Montserrat"/>
              <a:ea typeface="Montserrat"/>
              <a:cs typeface="Montserrat"/>
              <a:sym typeface="Montserrat"/>
            </a:endParaRPr>
          </a:p>
        </p:txBody>
      </p:sp>
    </p:spTree>
    <p:extLst>
      <p:ext uri="{BB962C8B-B14F-4D97-AF65-F5344CB8AC3E}">
        <p14:creationId xmlns:p14="http://schemas.microsoft.com/office/powerpoint/2010/main" val="1279722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51" name="Google Shape;551;p22"/>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Autonomous Navigation Overview</a:t>
            </a:r>
          </a:p>
        </p:txBody>
      </p:sp>
      <p:sp>
        <p:nvSpPr>
          <p:cNvPr id="568" name="Google Shape;568;p22"/>
          <p:cNvSpPr txBox="1"/>
          <p:nvPr/>
        </p:nvSpPr>
        <p:spPr>
          <a:xfrm>
            <a:off x="3848978" y="2571750"/>
            <a:ext cx="1883400" cy="797653"/>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Krona One"/>
                <a:ea typeface="Krona One"/>
                <a:cs typeface="Krona One"/>
                <a:sym typeface="Krona One"/>
              </a:rPr>
              <a:t>M</a:t>
            </a:r>
            <a:r>
              <a:rPr lang="en" sz="1200" dirty="0">
                <a:solidFill>
                  <a:schemeClr val="lt1"/>
                </a:solidFill>
                <a:latin typeface="Krona One"/>
                <a:ea typeface="Krona One"/>
                <a:cs typeface="Krona One"/>
                <a:sym typeface="Krona One"/>
              </a:rPr>
              <a:t>ajor challenges of Robot Navigation</a:t>
            </a:r>
            <a:endParaRPr sz="1200" dirty="0">
              <a:solidFill>
                <a:schemeClr val="lt1"/>
              </a:solidFill>
              <a:latin typeface="Krona One"/>
              <a:ea typeface="Krona One"/>
              <a:cs typeface="Krona One"/>
              <a:sym typeface="Krona One"/>
            </a:endParaRPr>
          </a:p>
        </p:txBody>
      </p:sp>
      <p:sp>
        <p:nvSpPr>
          <p:cNvPr id="570" name="Google Shape;570;p22"/>
          <p:cNvSpPr txBox="1"/>
          <p:nvPr/>
        </p:nvSpPr>
        <p:spPr>
          <a:xfrm>
            <a:off x="4662431" y="3592184"/>
            <a:ext cx="1570800" cy="292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Krona One"/>
                <a:ea typeface="Krona One"/>
                <a:cs typeface="Krona One"/>
                <a:sym typeface="Krona One"/>
              </a:rPr>
              <a:t>Path Planing</a:t>
            </a:r>
            <a:endParaRPr sz="1200" dirty="0">
              <a:solidFill>
                <a:schemeClr val="dk1"/>
              </a:solidFill>
              <a:latin typeface="Krona One"/>
              <a:ea typeface="Krona One"/>
              <a:cs typeface="Krona One"/>
              <a:sym typeface="Krona One"/>
            </a:endParaRPr>
          </a:p>
        </p:txBody>
      </p:sp>
      <p:sp>
        <p:nvSpPr>
          <p:cNvPr id="573" name="Google Shape;573;p22"/>
          <p:cNvSpPr txBox="1"/>
          <p:nvPr/>
        </p:nvSpPr>
        <p:spPr>
          <a:xfrm>
            <a:off x="6838508" y="3567176"/>
            <a:ext cx="1712994" cy="292488"/>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Krona One"/>
                <a:ea typeface="Krona One"/>
                <a:cs typeface="Krona One"/>
                <a:sym typeface="Krona One"/>
              </a:rPr>
              <a:t>Motion Control</a:t>
            </a:r>
            <a:endParaRPr sz="1200" dirty="0">
              <a:solidFill>
                <a:schemeClr val="dk1"/>
              </a:solidFill>
              <a:latin typeface="Krona One"/>
              <a:ea typeface="Krona One"/>
              <a:cs typeface="Krona One"/>
              <a:sym typeface="Krona One"/>
            </a:endParaRPr>
          </a:p>
        </p:txBody>
      </p:sp>
      <p:sp>
        <p:nvSpPr>
          <p:cNvPr id="576" name="Google Shape;576;p22"/>
          <p:cNvSpPr txBox="1"/>
          <p:nvPr/>
        </p:nvSpPr>
        <p:spPr>
          <a:xfrm>
            <a:off x="492140" y="3617234"/>
            <a:ext cx="1570800" cy="292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Krona One"/>
                <a:ea typeface="Krona One"/>
                <a:cs typeface="Krona One"/>
                <a:sym typeface="Krona One"/>
              </a:rPr>
              <a:t>Localization</a:t>
            </a:r>
            <a:endParaRPr sz="1200" dirty="0">
              <a:solidFill>
                <a:schemeClr val="dk1"/>
              </a:solidFill>
              <a:latin typeface="Krona One"/>
              <a:ea typeface="Krona One"/>
              <a:cs typeface="Krona One"/>
              <a:sym typeface="Krona One"/>
            </a:endParaRPr>
          </a:p>
        </p:txBody>
      </p:sp>
      <p:cxnSp>
        <p:nvCxnSpPr>
          <p:cNvPr id="578" name="Google Shape;578;p22"/>
          <p:cNvCxnSpPr>
            <a:cxnSpLocks/>
            <a:stCxn id="568" idx="1"/>
            <a:endCxn id="576" idx="0"/>
          </p:cNvCxnSpPr>
          <p:nvPr/>
        </p:nvCxnSpPr>
        <p:spPr>
          <a:xfrm rot="10800000" flipV="1">
            <a:off x="1277540" y="2970576"/>
            <a:ext cx="2571438" cy="646657"/>
          </a:xfrm>
          <a:prstGeom prst="bentConnector2">
            <a:avLst/>
          </a:prstGeom>
          <a:noFill/>
          <a:ln w="38100" cap="flat" cmpd="sng">
            <a:solidFill>
              <a:srgbClr val="FFFFFF"/>
            </a:solidFill>
            <a:prstDash val="dash"/>
            <a:round/>
            <a:headEnd type="none" w="med" len="med"/>
            <a:tailEnd type="none" w="med" len="med"/>
          </a:ln>
        </p:spPr>
      </p:cxnSp>
      <p:cxnSp>
        <p:nvCxnSpPr>
          <p:cNvPr id="579" name="Google Shape;579;p22"/>
          <p:cNvCxnSpPr>
            <a:cxnSpLocks/>
            <a:stCxn id="568" idx="3"/>
          </p:cNvCxnSpPr>
          <p:nvPr/>
        </p:nvCxnSpPr>
        <p:spPr>
          <a:xfrm>
            <a:off x="5732378" y="2970577"/>
            <a:ext cx="143856" cy="650313"/>
          </a:xfrm>
          <a:prstGeom prst="bentConnector2">
            <a:avLst/>
          </a:prstGeom>
          <a:noFill/>
          <a:ln w="38100" cap="flat" cmpd="sng">
            <a:solidFill>
              <a:srgbClr val="FFFFFF"/>
            </a:solidFill>
            <a:prstDash val="dash"/>
            <a:round/>
            <a:headEnd type="none" w="med" len="med"/>
            <a:tailEnd type="none" w="med" len="med"/>
          </a:ln>
        </p:spPr>
      </p:cxnSp>
      <p:cxnSp>
        <p:nvCxnSpPr>
          <p:cNvPr id="580" name="Google Shape;580;p22"/>
          <p:cNvCxnSpPr>
            <a:cxnSpLocks/>
            <a:stCxn id="568" idx="3"/>
            <a:endCxn id="573" idx="0"/>
          </p:cNvCxnSpPr>
          <p:nvPr/>
        </p:nvCxnSpPr>
        <p:spPr>
          <a:xfrm>
            <a:off x="5732378" y="2970577"/>
            <a:ext cx="1962627" cy="596599"/>
          </a:xfrm>
          <a:prstGeom prst="bentConnector2">
            <a:avLst/>
          </a:prstGeom>
          <a:noFill/>
          <a:ln w="38100" cap="flat" cmpd="sng">
            <a:solidFill>
              <a:srgbClr val="FFFFFF"/>
            </a:solidFill>
            <a:prstDash val="dash"/>
            <a:round/>
            <a:headEnd type="none" w="med" len="med"/>
            <a:tailEnd type="none" w="med" len="med"/>
          </a:ln>
        </p:spPr>
      </p:cxnSp>
      <p:sp>
        <p:nvSpPr>
          <p:cNvPr id="3" name="Google Shape;551;p22">
            <a:extLst>
              <a:ext uri="{FF2B5EF4-FFF2-40B4-BE49-F238E27FC236}">
                <a16:creationId xmlns:a16="http://schemas.microsoft.com/office/drawing/2014/main" id="{1A5680DE-A16A-660A-5F65-DD39EC04A90D}"/>
              </a:ext>
            </a:extLst>
          </p:cNvPr>
          <p:cNvSpPr txBox="1">
            <a:spLocks/>
          </p:cNvSpPr>
          <p:nvPr/>
        </p:nvSpPr>
        <p:spPr>
          <a:xfrm>
            <a:off x="700432" y="975913"/>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Krona One"/>
              <a:buNone/>
              <a:defRPr sz="1900" b="0" i="0" u="none" strike="noStrike" cap="none">
                <a:solidFill>
                  <a:srgbClr val="FFFFFF"/>
                </a:solidFill>
                <a:latin typeface="Krona One"/>
                <a:ea typeface="Krona One"/>
                <a:cs typeface="Krona One"/>
                <a:sym typeface="Krona One"/>
              </a:defRPr>
            </a:lvl1pPr>
            <a:lvl2pPr marR="0" lvl="1"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2pPr>
            <a:lvl3pPr marR="0" lvl="2"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3pPr>
            <a:lvl4pPr marR="0" lvl="3"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4pPr>
            <a:lvl5pPr marR="0" lvl="4"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5pPr>
            <a:lvl6pPr marR="0" lvl="5"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6pPr>
            <a:lvl7pPr marR="0" lvl="6"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7pPr>
            <a:lvl8pPr marR="0" lvl="7"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8pPr>
            <a:lvl9pPr marR="0" lvl="8"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9pPr>
          </a:lstStyle>
          <a:p>
            <a:pPr marL="171450" indent="-171450">
              <a:buFont typeface="Arial" panose="020B0604020202020204" pitchFamily="34" charset="0"/>
              <a:buChar char="•"/>
            </a:pPr>
            <a:r>
              <a:rPr lang="en-US" sz="1200" dirty="0">
                <a:solidFill>
                  <a:schemeClr val="dk1"/>
                </a:solidFill>
                <a:latin typeface="Krona One" panose="020B0604020202020204" charset="0"/>
                <a:sym typeface="Ubuntu"/>
              </a:rPr>
              <a:t>Autonomous navigation means that a vehicle is able to plan its path and execute its plan without human intervention.</a:t>
            </a:r>
          </a:p>
          <a:p>
            <a:pPr marL="171450" indent="-171450">
              <a:buFont typeface="Arial" panose="020B0604020202020204" pitchFamily="34" charset="0"/>
              <a:buChar char="•"/>
            </a:pPr>
            <a:r>
              <a:rPr lang="en-US" sz="1200" dirty="0">
                <a:solidFill>
                  <a:schemeClr val="dk1"/>
                </a:solidFill>
                <a:latin typeface="Krona One" panose="020B0604020202020204" charset="0"/>
                <a:sym typeface="Ubuntu"/>
              </a:rPr>
              <a:t>Localization: The robot needs to know where it is.</a:t>
            </a:r>
          </a:p>
          <a:p>
            <a:pPr marL="171450" indent="-171450">
              <a:buFont typeface="Arial" panose="020B0604020202020204" pitchFamily="34" charset="0"/>
              <a:buChar char="•"/>
            </a:pPr>
            <a:r>
              <a:rPr lang="en-US" sz="1200" dirty="0">
                <a:solidFill>
                  <a:schemeClr val="dk1"/>
                </a:solidFill>
                <a:latin typeface="Krona One" panose="020B0604020202020204" charset="0"/>
                <a:sym typeface="Ubuntu"/>
              </a:rPr>
              <a:t>Mapping: The robot should be able to build a virtual representation of its environment.</a:t>
            </a:r>
          </a:p>
          <a:p>
            <a:pPr marL="171450" indent="-171450">
              <a:buFont typeface="Arial" panose="020B0604020202020204" pitchFamily="34" charset="0"/>
              <a:buChar char="•"/>
            </a:pPr>
            <a:r>
              <a:rPr lang="en-US" sz="1200" dirty="0">
                <a:solidFill>
                  <a:schemeClr val="dk1"/>
                </a:solidFill>
                <a:latin typeface="Krona One" panose="020B0604020202020204" charset="0"/>
                <a:sym typeface="Ubuntu"/>
              </a:rPr>
              <a:t>Path Planning: The robot needs to be able to plan a route.</a:t>
            </a:r>
          </a:p>
          <a:p>
            <a:pPr marL="171450" indent="-171450">
              <a:buFont typeface="Arial" panose="020B0604020202020204" pitchFamily="34" charset="0"/>
              <a:buChar char="•"/>
            </a:pPr>
            <a:r>
              <a:rPr lang="en-US" sz="1200" dirty="0">
                <a:solidFill>
                  <a:schemeClr val="dk1"/>
                </a:solidFill>
                <a:latin typeface="Krona One" panose="020B0604020202020204" charset="0"/>
                <a:sym typeface="Ubuntu"/>
              </a:rPr>
              <a:t>Motion Control: The robot has to be able to follow a planned trajectory.</a:t>
            </a:r>
          </a:p>
        </p:txBody>
      </p:sp>
      <p:sp>
        <p:nvSpPr>
          <p:cNvPr id="17" name="Google Shape;570;p22">
            <a:extLst>
              <a:ext uri="{FF2B5EF4-FFF2-40B4-BE49-F238E27FC236}">
                <a16:creationId xmlns:a16="http://schemas.microsoft.com/office/drawing/2014/main" id="{0D3A3FAC-0F81-E630-137E-547C90B9D994}"/>
              </a:ext>
            </a:extLst>
          </p:cNvPr>
          <p:cNvSpPr txBox="1"/>
          <p:nvPr/>
        </p:nvSpPr>
        <p:spPr>
          <a:xfrm>
            <a:off x="2803708" y="3598534"/>
            <a:ext cx="1570800" cy="292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Krona One"/>
                <a:ea typeface="Krona One"/>
                <a:cs typeface="Krona One"/>
                <a:sym typeface="Krona One"/>
              </a:rPr>
              <a:t>Mapping</a:t>
            </a:r>
            <a:endParaRPr sz="1200" dirty="0">
              <a:solidFill>
                <a:schemeClr val="dk1"/>
              </a:solidFill>
              <a:latin typeface="Krona One"/>
              <a:ea typeface="Krona One"/>
              <a:cs typeface="Krona One"/>
              <a:sym typeface="Krona One"/>
            </a:endParaRPr>
          </a:p>
        </p:txBody>
      </p:sp>
      <p:cxnSp>
        <p:nvCxnSpPr>
          <p:cNvPr id="19" name="Google Shape;579;p22">
            <a:extLst>
              <a:ext uri="{FF2B5EF4-FFF2-40B4-BE49-F238E27FC236}">
                <a16:creationId xmlns:a16="http://schemas.microsoft.com/office/drawing/2014/main" id="{D311C848-79F8-572C-B4E8-767DB83FEFF2}"/>
              </a:ext>
            </a:extLst>
          </p:cNvPr>
          <p:cNvCxnSpPr>
            <a:cxnSpLocks/>
            <a:stCxn id="568" idx="1"/>
          </p:cNvCxnSpPr>
          <p:nvPr/>
        </p:nvCxnSpPr>
        <p:spPr>
          <a:xfrm rot="10800000" flipV="1">
            <a:off x="3698774" y="2970576"/>
            <a:ext cx="150204" cy="651901"/>
          </a:xfrm>
          <a:prstGeom prst="bentConnector2">
            <a:avLst/>
          </a:prstGeom>
          <a:noFill/>
          <a:ln w="38100" cap="flat" cmpd="sng">
            <a:solidFill>
              <a:srgbClr val="FFFFFF"/>
            </a:solidFill>
            <a:prstDash val="dash"/>
            <a:round/>
            <a:headEnd type="none" w="med" len="med"/>
            <a:tailEnd type="none" w="med" len="med"/>
          </a:ln>
        </p:spPr>
      </p:cxnSp>
      <p:cxnSp>
        <p:nvCxnSpPr>
          <p:cNvPr id="32" name="Google Shape;579;p22">
            <a:extLst>
              <a:ext uri="{FF2B5EF4-FFF2-40B4-BE49-F238E27FC236}">
                <a16:creationId xmlns:a16="http://schemas.microsoft.com/office/drawing/2014/main" id="{5BDF2A2A-E77A-264E-B84F-8A240C9E0329}"/>
              </a:ext>
            </a:extLst>
          </p:cNvPr>
          <p:cNvCxnSpPr>
            <a:cxnSpLocks/>
          </p:cNvCxnSpPr>
          <p:nvPr/>
        </p:nvCxnSpPr>
        <p:spPr>
          <a:xfrm rot="5400000">
            <a:off x="660822" y="4071086"/>
            <a:ext cx="335403" cy="12700"/>
          </a:xfrm>
          <a:prstGeom prst="bentConnector3">
            <a:avLst>
              <a:gd name="adj1" fmla="val 50000"/>
            </a:avLst>
          </a:prstGeom>
          <a:noFill/>
          <a:ln w="38100" cap="flat" cmpd="sng">
            <a:solidFill>
              <a:srgbClr val="FFFFFF"/>
            </a:solidFill>
            <a:prstDash val="dash"/>
            <a:round/>
            <a:headEnd type="none" w="med" len="med"/>
            <a:tailEnd type="none" w="med" len="med"/>
          </a:ln>
        </p:spPr>
      </p:cxnSp>
      <p:cxnSp>
        <p:nvCxnSpPr>
          <p:cNvPr id="34" name="Google Shape;579;p22">
            <a:extLst>
              <a:ext uri="{FF2B5EF4-FFF2-40B4-BE49-F238E27FC236}">
                <a16:creationId xmlns:a16="http://schemas.microsoft.com/office/drawing/2014/main" id="{F411E307-4D07-55D1-7F7C-AF8D5862D4BA}"/>
              </a:ext>
            </a:extLst>
          </p:cNvPr>
          <p:cNvCxnSpPr>
            <a:cxnSpLocks/>
          </p:cNvCxnSpPr>
          <p:nvPr/>
        </p:nvCxnSpPr>
        <p:spPr>
          <a:xfrm rot="5400000">
            <a:off x="1401591" y="4089841"/>
            <a:ext cx="335403" cy="12700"/>
          </a:xfrm>
          <a:prstGeom prst="bentConnector3">
            <a:avLst>
              <a:gd name="adj1" fmla="val 38478"/>
            </a:avLst>
          </a:prstGeom>
          <a:noFill/>
          <a:ln w="38100" cap="flat" cmpd="sng">
            <a:solidFill>
              <a:srgbClr val="FFFFFF"/>
            </a:solidFill>
            <a:prstDash val="dash"/>
            <a:round/>
            <a:headEnd type="none" w="med" len="med"/>
            <a:tailEnd type="none" w="med" len="med"/>
          </a:ln>
        </p:spPr>
      </p:cxnSp>
      <p:sp>
        <p:nvSpPr>
          <p:cNvPr id="40" name="Google Shape;576;p22">
            <a:extLst>
              <a:ext uri="{FF2B5EF4-FFF2-40B4-BE49-F238E27FC236}">
                <a16:creationId xmlns:a16="http://schemas.microsoft.com/office/drawing/2014/main" id="{AAD079D9-3DFD-A570-D74D-1E4D5B9A804D}"/>
              </a:ext>
            </a:extLst>
          </p:cNvPr>
          <p:cNvSpPr txBox="1"/>
          <p:nvPr/>
        </p:nvSpPr>
        <p:spPr>
          <a:xfrm>
            <a:off x="279433" y="4265947"/>
            <a:ext cx="867598" cy="39795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Krona One"/>
                <a:ea typeface="Krona One"/>
                <a:cs typeface="Krona One"/>
                <a:sym typeface="Krona One"/>
              </a:rPr>
              <a:t>Global</a:t>
            </a:r>
            <a:endParaRPr sz="1200" dirty="0">
              <a:solidFill>
                <a:schemeClr val="dk1"/>
              </a:solidFill>
              <a:latin typeface="Krona One"/>
              <a:ea typeface="Krona One"/>
              <a:cs typeface="Krona One"/>
              <a:sym typeface="Krona One"/>
            </a:endParaRPr>
          </a:p>
        </p:txBody>
      </p:sp>
      <p:sp>
        <p:nvSpPr>
          <p:cNvPr id="41" name="Google Shape;576;p22">
            <a:extLst>
              <a:ext uri="{FF2B5EF4-FFF2-40B4-BE49-F238E27FC236}">
                <a16:creationId xmlns:a16="http://schemas.microsoft.com/office/drawing/2014/main" id="{EE1AC000-ECC6-F975-DD16-3BF6C512009A}"/>
              </a:ext>
            </a:extLst>
          </p:cNvPr>
          <p:cNvSpPr txBox="1"/>
          <p:nvPr/>
        </p:nvSpPr>
        <p:spPr>
          <a:xfrm>
            <a:off x="1277539" y="4282648"/>
            <a:ext cx="867598" cy="39795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Krona One"/>
                <a:ea typeface="Krona One"/>
                <a:cs typeface="Krona One"/>
                <a:sym typeface="Krona One"/>
              </a:rPr>
              <a:t>Local</a:t>
            </a:r>
            <a:endParaRPr sz="1200" dirty="0">
              <a:solidFill>
                <a:schemeClr val="dk1"/>
              </a:solidFill>
              <a:latin typeface="Krona One"/>
              <a:ea typeface="Krona One"/>
              <a:cs typeface="Krona One"/>
              <a:sym typeface="Krona One"/>
            </a:endParaRPr>
          </a:p>
        </p:txBody>
      </p:sp>
      <p:cxnSp>
        <p:nvCxnSpPr>
          <p:cNvPr id="42" name="Google Shape;579;p22">
            <a:extLst>
              <a:ext uri="{FF2B5EF4-FFF2-40B4-BE49-F238E27FC236}">
                <a16:creationId xmlns:a16="http://schemas.microsoft.com/office/drawing/2014/main" id="{A5B5974C-185C-EE63-5293-6414A2FF5B2E}"/>
              </a:ext>
            </a:extLst>
          </p:cNvPr>
          <p:cNvCxnSpPr>
            <a:cxnSpLocks/>
          </p:cNvCxnSpPr>
          <p:nvPr/>
        </p:nvCxnSpPr>
        <p:spPr>
          <a:xfrm rot="5400000">
            <a:off x="1401591" y="4089842"/>
            <a:ext cx="335403" cy="12700"/>
          </a:xfrm>
          <a:prstGeom prst="bentConnector3">
            <a:avLst>
              <a:gd name="adj1" fmla="val 38478"/>
            </a:avLst>
          </a:prstGeom>
          <a:noFill/>
          <a:ln w="38100" cap="flat" cmpd="sng">
            <a:solidFill>
              <a:srgbClr val="FFFFFF"/>
            </a:solidFill>
            <a:prstDash val="dash"/>
            <a:round/>
            <a:headEnd type="none" w="med" len="med"/>
            <a:tailEnd type="none" w="med" len="med"/>
          </a:ln>
        </p:spPr>
      </p:cxnSp>
      <p:sp>
        <p:nvSpPr>
          <p:cNvPr id="43" name="Google Shape;576;p22">
            <a:extLst>
              <a:ext uri="{FF2B5EF4-FFF2-40B4-BE49-F238E27FC236}">
                <a16:creationId xmlns:a16="http://schemas.microsoft.com/office/drawing/2014/main" id="{6CD826C9-D114-AE4F-2177-E01908286D50}"/>
              </a:ext>
            </a:extLst>
          </p:cNvPr>
          <p:cNvSpPr txBox="1"/>
          <p:nvPr/>
        </p:nvSpPr>
        <p:spPr>
          <a:xfrm>
            <a:off x="279433" y="4265948"/>
            <a:ext cx="867598" cy="39795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Krona One"/>
                <a:ea typeface="Krona One"/>
                <a:cs typeface="Krona One"/>
                <a:sym typeface="Krona One"/>
              </a:rPr>
              <a:t>Global</a:t>
            </a:r>
            <a:endParaRPr sz="1200" dirty="0">
              <a:solidFill>
                <a:schemeClr val="dk1"/>
              </a:solidFill>
              <a:latin typeface="Krona One"/>
              <a:ea typeface="Krona One"/>
              <a:cs typeface="Krona One"/>
              <a:sym typeface="Krona One"/>
            </a:endParaRPr>
          </a:p>
        </p:txBody>
      </p:sp>
      <p:sp>
        <p:nvSpPr>
          <p:cNvPr id="44" name="Google Shape;576;p22">
            <a:extLst>
              <a:ext uri="{FF2B5EF4-FFF2-40B4-BE49-F238E27FC236}">
                <a16:creationId xmlns:a16="http://schemas.microsoft.com/office/drawing/2014/main" id="{5E846C38-B733-D249-8B0B-ED5552F021F4}"/>
              </a:ext>
            </a:extLst>
          </p:cNvPr>
          <p:cNvSpPr txBox="1"/>
          <p:nvPr/>
        </p:nvSpPr>
        <p:spPr>
          <a:xfrm>
            <a:off x="1277539" y="4282649"/>
            <a:ext cx="867598" cy="39795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Krona One"/>
                <a:ea typeface="Krona One"/>
                <a:cs typeface="Krona One"/>
                <a:sym typeface="Krona One"/>
              </a:rPr>
              <a:t>Local</a:t>
            </a:r>
            <a:endParaRPr sz="1200" dirty="0">
              <a:solidFill>
                <a:schemeClr val="dk1"/>
              </a:solidFill>
              <a:latin typeface="Krona One"/>
              <a:ea typeface="Krona One"/>
              <a:cs typeface="Krona One"/>
              <a:sym typeface="Krona One"/>
            </a:endParaRPr>
          </a:p>
        </p:txBody>
      </p:sp>
      <p:cxnSp>
        <p:nvCxnSpPr>
          <p:cNvPr id="45" name="Google Shape;579;p22">
            <a:extLst>
              <a:ext uri="{FF2B5EF4-FFF2-40B4-BE49-F238E27FC236}">
                <a16:creationId xmlns:a16="http://schemas.microsoft.com/office/drawing/2014/main" id="{2F97C8BC-B89B-B375-6781-25A846320C33}"/>
              </a:ext>
            </a:extLst>
          </p:cNvPr>
          <p:cNvCxnSpPr>
            <a:cxnSpLocks/>
          </p:cNvCxnSpPr>
          <p:nvPr/>
        </p:nvCxnSpPr>
        <p:spPr>
          <a:xfrm rot="5400000">
            <a:off x="660822" y="4071087"/>
            <a:ext cx="335403" cy="12700"/>
          </a:xfrm>
          <a:prstGeom prst="bentConnector3">
            <a:avLst>
              <a:gd name="adj1" fmla="val 50000"/>
            </a:avLst>
          </a:prstGeom>
          <a:noFill/>
          <a:ln w="38100" cap="flat" cmpd="sng">
            <a:solidFill>
              <a:srgbClr val="FFFFFF"/>
            </a:solidFill>
            <a:prstDash val="dash"/>
            <a:round/>
            <a:headEnd type="none" w="med" len="med"/>
            <a:tailEnd type="none" w="med" len="med"/>
          </a:ln>
        </p:spPr>
      </p:cxnSp>
      <p:cxnSp>
        <p:nvCxnSpPr>
          <p:cNvPr id="46" name="Google Shape;579;p22">
            <a:extLst>
              <a:ext uri="{FF2B5EF4-FFF2-40B4-BE49-F238E27FC236}">
                <a16:creationId xmlns:a16="http://schemas.microsoft.com/office/drawing/2014/main" id="{3044D141-F28D-D6EE-67CB-ACD41BDC3A7E}"/>
              </a:ext>
            </a:extLst>
          </p:cNvPr>
          <p:cNvCxnSpPr>
            <a:cxnSpLocks/>
          </p:cNvCxnSpPr>
          <p:nvPr/>
        </p:nvCxnSpPr>
        <p:spPr>
          <a:xfrm rot="5400000">
            <a:off x="1401591" y="4089843"/>
            <a:ext cx="335403" cy="12700"/>
          </a:xfrm>
          <a:prstGeom prst="bentConnector3">
            <a:avLst>
              <a:gd name="adj1" fmla="val 38478"/>
            </a:avLst>
          </a:prstGeom>
          <a:noFill/>
          <a:ln w="38100" cap="flat" cmpd="sng">
            <a:solidFill>
              <a:srgbClr val="FFFFFF"/>
            </a:solidFill>
            <a:prstDash val="dash"/>
            <a:round/>
            <a:headEnd type="none" w="med" len="med"/>
            <a:tailEnd type="none" w="med" len="med"/>
          </a:ln>
        </p:spPr>
      </p:cxnSp>
      <p:sp>
        <p:nvSpPr>
          <p:cNvPr id="47" name="Google Shape;576;p22">
            <a:extLst>
              <a:ext uri="{FF2B5EF4-FFF2-40B4-BE49-F238E27FC236}">
                <a16:creationId xmlns:a16="http://schemas.microsoft.com/office/drawing/2014/main" id="{D8ABED2E-CF76-AD05-AB84-35F1478F2091}"/>
              </a:ext>
            </a:extLst>
          </p:cNvPr>
          <p:cNvSpPr txBox="1"/>
          <p:nvPr/>
        </p:nvSpPr>
        <p:spPr>
          <a:xfrm>
            <a:off x="279433" y="4265949"/>
            <a:ext cx="867598" cy="39795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Krona One"/>
                <a:ea typeface="Krona One"/>
                <a:cs typeface="Krona One"/>
                <a:sym typeface="Krona One"/>
              </a:rPr>
              <a:t>Global</a:t>
            </a:r>
            <a:endParaRPr sz="1200" dirty="0">
              <a:solidFill>
                <a:schemeClr val="dk1"/>
              </a:solidFill>
              <a:latin typeface="Krona One"/>
              <a:ea typeface="Krona One"/>
              <a:cs typeface="Krona One"/>
              <a:sym typeface="Krona One"/>
            </a:endParaRPr>
          </a:p>
        </p:txBody>
      </p:sp>
      <p:sp>
        <p:nvSpPr>
          <p:cNvPr id="48" name="Google Shape;576;p22">
            <a:extLst>
              <a:ext uri="{FF2B5EF4-FFF2-40B4-BE49-F238E27FC236}">
                <a16:creationId xmlns:a16="http://schemas.microsoft.com/office/drawing/2014/main" id="{67CD61DC-2D9A-843A-F090-1AE760202FEC}"/>
              </a:ext>
            </a:extLst>
          </p:cNvPr>
          <p:cNvSpPr txBox="1"/>
          <p:nvPr/>
        </p:nvSpPr>
        <p:spPr>
          <a:xfrm>
            <a:off x="1277539" y="4282650"/>
            <a:ext cx="867598" cy="39795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Krona One"/>
                <a:ea typeface="Krona One"/>
                <a:cs typeface="Krona One"/>
                <a:sym typeface="Krona One"/>
              </a:rPr>
              <a:t>Local</a:t>
            </a:r>
            <a:endParaRPr sz="1200" dirty="0">
              <a:solidFill>
                <a:schemeClr val="dk1"/>
              </a:solidFill>
              <a:latin typeface="Krona One"/>
              <a:ea typeface="Krona One"/>
              <a:cs typeface="Krona One"/>
              <a:sym typeface="Krona One"/>
            </a:endParaRPr>
          </a:p>
        </p:txBody>
      </p:sp>
      <p:cxnSp>
        <p:nvCxnSpPr>
          <p:cNvPr id="49" name="Google Shape;579;p22">
            <a:extLst>
              <a:ext uri="{FF2B5EF4-FFF2-40B4-BE49-F238E27FC236}">
                <a16:creationId xmlns:a16="http://schemas.microsoft.com/office/drawing/2014/main" id="{C1539F19-7EA0-559B-04E9-524DB6C7DF4C}"/>
              </a:ext>
            </a:extLst>
          </p:cNvPr>
          <p:cNvCxnSpPr>
            <a:cxnSpLocks/>
          </p:cNvCxnSpPr>
          <p:nvPr/>
        </p:nvCxnSpPr>
        <p:spPr>
          <a:xfrm rot="5400000">
            <a:off x="4980829" y="4052330"/>
            <a:ext cx="335403" cy="12700"/>
          </a:xfrm>
          <a:prstGeom prst="bentConnector3">
            <a:avLst>
              <a:gd name="adj1" fmla="val 50000"/>
            </a:avLst>
          </a:prstGeom>
          <a:noFill/>
          <a:ln w="38100" cap="flat" cmpd="sng">
            <a:solidFill>
              <a:srgbClr val="FFFFFF"/>
            </a:solidFill>
            <a:prstDash val="dash"/>
            <a:round/>
            <a:headEnd type="none" w="med" len="med"/>
            <a:tailEnd type="none" w="med" len="med"/>
          </a:ln>
        </p:spPr>
      </p:cxnSp>
      <p:cxnSp>
        <p:nvCxnSpPr>
          <p:cNvPr id="50" name="Google Shape;579;p22">
            <a:extLst>
              <a:ext uri="{FF2B5EF4-FFF2-40B4-BE49-F238E27FC236}">
                <a16:creationId xmlns:a16="http://schemas.microsoft.com/office/drawing/2014/main" id="{94F211E5-E5BA-E160-433F-7B37ACF20BE4}"/>
              </a:ext>
            </a:extLst>
          </p:cNvPr>
          <p:cNvCxnSpPr>
            <a:cxnSpLocks/>
          </p:cNvCxnSpPr>
          <p:nvPr/>
        </p:nvCxnSpPr>
        <p:spPr>
          <a:xfrm rot="5400000">
            <a:off x="5721598" y="4071086"/>
            <a:ext cx="335403" cy="12700"/>
          </a:xfrm>
          <a:prstGeom prst="bentConnector3">
            <a:avLst>
              <a:gd name="adj1" fmla="val 38478"/>
            </a:avLst>
          </a:prstGeom>
          <a:noFill/>
          <a:ln w="38100" cap="flat" cmpd="sng">
            <a:solidFill>
              <a:srgbClr val="FFFFFF"/>
            </a:solidFill>
            <a:prstDash val="dash"/>
            <a:round/>
            <a:headEnd type="none" w="med" len="med"/>
            <a:tailEnd type="none" w="med" len="med"/>
          </a:ln>
        </p:spPr>
      </p:cxnSp>
      <p:sp>
        <p:nvSpPr>
          <p:cNvPr id="51" name="Google Shape;576;p22">
            <a:extLst>
              <a:ext uri="{FF2B5EF4-FFF2-40B4-BE49-F238E27FC236}">
                <a16:creationId xmlns:a16="http://schemas.microsoft.com/office/drawing/2014/main" id="{76BEDB40-F94C-ED71-2628-240AAB9F8463}"/>
              </a:ext>
            </a:extLst>
          </p:cNvPr>
          <p:cNvSpPr txBox="1"/>
          <p:nvPr/>
        </p:nvSpPr>
        <p:spPr>
          <a:xfrm>
            <a:off x="4599440" y="4247192"/>
            <a:ext cx="867598" cy="39795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Krona One"/>
                <a:ea typeface="Krona One"/>
                <a:cs typeface="Krona One"/>
                <a:sym typeface="Krona One"/>
              </a:rPr>
              <a:t>Global</a:t>
            </a:r>
            <a:endParaRPr sz="1200" dirty="0">
              <a:solidFill>
                <a:schemeClr val="dk1"/>
              </a:solidFill>
              <a:latin typeface="Krona One"/>
              <a:ea typeface="Krona One"/>
              <a:cs typeface="Krona One"/>
              <a:sym typeface="Krona One"/>
            </a:endParaRPr>
          </a:p>
        </p:txBody>
      </p:sp>
      <p:sp>
        <p:nvSpPr>
          <p:cNvPr id="52" name="Google Shape;576;p22">
            <a:extLst>
              <a:ext uri="{FF2B5EF4-FFF2-40B4-BE49-F238E27FC236}">
                <a16:creationId xmlns:a16="http://schemas.microsoft.com/office/drawing/2014/main" id="{1EDDFC25-DE9B-2E3F-A02C-A7851142AD0C}"/>
              </a:ext>
            </a:extLst>
          </p:cNvPr>
          <p:cNvSpPr txBox="1"/>
          <p:nvPr/>
        </p:nvSpPr>
        <p:spPr>
          <a:xfrm>
            <a:off x="5597546" y="4263893"/>
            <a:ext cx="867598" cy="39795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Krona One"/>
                <a:ea typeface="Krona One"/>
                <a:cs typeface="Krona One"/>
                <a:sym typeface="Krona One"/>
              </a:rPr>
              <a:t>Local</a:t>
            </a:r>
            <a:endParaRPr sz="1200" dirty="0">
              <a:solidFill>
                <a:schemeClr val="dk1"/>
              </a:solidFill>
              <a:latin typeface="Krona One"/>
              <a:ea typeface="Krona One"/>
              <a:cs typeface="Krona One"/>
              <a:sym typeface="Krona O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8"/>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Robot’s Models in the course:</a:t>
            </a:r>
            <a:endParaRPr dirty="0"/>
          </a:p>
        </p:txBody>
      </p:sp>
      <p:sp>
        <p:nvSpPr>
          <p:cNvPr id="368" name="Google Shape;368;p18"/>
          <p:cNvSpPr txBox="1"/>
          <p:nvPr/>
        </p:nvSpPr>
        <p:spPr>
          <a:xfrm>
            <a:off x="1176138" y="1081700"/>
            <a:ext cx="1135200" cy="40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4"/>
                </a:solidFill>
                <a:latin typeface="Krona One"/>
                <a:ea typeface="Krona One"/>
                <a:cs typeface="Krona One"/>
                <a:sym typeface="Krona One"/>
              </a:rPr>
              <a:t>Kobuki</a:t>
            </a:r>
            <a:endParaRPr sz="1200" dirty="0">
              <a:solidFill>
                <a:schemeClr val="accent4"/>
              </a:solidFill>
              <a:latin typeface="Krona One"/>
              <a:ea typeface="Krona One"/>
              <a:cs typeface="Krona One"/>
              <a:sym typeface="Krona One"/>
            </a:endParaRPr>
          </a:p>
        </p:txBody>
      </p:sp>
      <p:sp>
        <p:nvSpPr>
          <p:cNvPr id="372" name="Google Shape;372;p18"/>
          <p:cNvSpPr txBox="1"/>
          <p:nvPr/>
        </p:nvSpPr>
        <p:spPr>
          <a:xfrm>
            <a:off x="4004363" y="1081700"/>
            <a:ext cx="1135200" cy="40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4"/>
                </a:solidFill>
                <a:latin typeface="Krona One"/>
                <a:ea typeface="Krona One"/>
                <a:cs typeface="Krona One"/>
                <a:sym typeface="Krona One"/>
              </a:rPr>
              <a:t>Husky</a:t>
            </a:r>
            <a:endParaRPr sz="1200" dirty="0">
              <a:solidFill>
                <a:schemeClr val="accent4"/>
              </a:solidFill>
              <a:latin typeface="Krona One"/>
              <a:ea typeface="Krona One"/>
              <a:cs typeface="Krona One"/>
              <a:sym typeface="Krona One"/>
            </a:endParaRPr>
          </a:p>
        </p:txBody>
      </p:sp>
      <p:sp>
        <p:nvSpPr>
          <p:cNvPr id="376" name="Google Shape;376;p18"/>
          <p:cNvSpPr txBox="1"/>
          <p:nvPr/>
        </p:nvSpPr>
        <p:spPr>
          <a:xfrm>
            <a:off x="6797087" y="1081700"/>
            <a:ext cx="1415259" cy="40348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4"/>
                </a:solidFill>
                <a:latin typeface="Krona One"/>
                <a:ea typeface="Krona One"/>
                <a:cs typeface="Krona One"/>
                <a:sym typeface="Krona One"/>
              </a:rPr>
              <a:t>Summit XL</a:t>
            </a:r>
            <a:endParaRPr sz="1200" dirty="0">
              <a:solidFill>
                <a:schemeClr val="accent4"/>
              </a:solidFill>
              <a:latin typeface="Krona One"/>
              <a:ea typeface="Krona One"/>
              <a:cs typeface="Krona One"/>
              <a:sym typeface="Krona One"/>
            </a:endParaRPr>
          </a:p>
        </p:txBody>
      </p:sp>
      <p:pic>
        <p:nvPicPr>
          <p:cNvPr id="3" name="Picture 3">
            <a:extLst>
              <a:ext uri="{FF2B5EF4-FFF2-40B4-BE49-F238E27FC236}">
                <a16:creationId xmlns:a16="http://schemas.microsoft.com/office/drawing/2014/main" id="{27615235-2862-A503-06FA-0B3C0A52E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94" y="1779103"/>
            <a:ext cx="2137888" cy="20876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77C1530-3223-F771-FCD3-6DD07531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4297" y="1779103"/>
            <a:ext cx="2055331" cy="20876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7B0325D-C026-CB66-C0BB-765A9CA64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50" y="1779103"/>
            <a:ext cx="2055331" cy="2087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0"/>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Mapping</a:t>
            </a:r>
            <a:endParaRPr dirty="0"/>
          </a:p>
        </p:txBody>
      </p:sp>
      <p:grpSp>
        <p:nvGrpSpPr>
          <p:cNvPr id="448" name="Google Shape;448;p20"/>
          <p:cNvGrpSpPr/>
          <p:nvPr/>
        </p:nvGrpSpPr>
        <p:grpSpPr>
          <a:xfrm flipH="1">
            <a:off x="-70921" y="2806725"/>
            <a:ext cx="9279946" cy="2336681"/>
            <a:chOff x="-70921" y="2806725"/>
            <a:chExt cx="9279946" cy="2336681"/>
          </a:xfrm>
        </p:grpSpPr>
        <p:sp>
          <p:nvSpPr>
            <p:cNvPr id="449" name="Google Shape;449;p20"/>
            <p:cNvSpPr/>
            <p:nvPr/>
          </p:nvSpPr>
          <p:spPr>
            <a:xfrm>
              <a:off x="-70921" y="2806725"/>
              <a:ext cx="9262674" cy="2336681"/>
            </a:xfrm>
            <a:custGeom>
              <a:avLst/>
              <a:gdLst/>
              <a:ahLst/>
              <a:cxnLst/>
              <a:rect l="l" t="t" r="r" b="b"/>
              <a:pathLst>
                <a:path w="367093" h="92606" extrusionOk="0">
                  <a:moveTo>
                    <a:pt x="0" y="58628"/>
                  </a:moveTo>
                  <a:lnTo>
                    <a:pt x="367093" y="0"/>
                  </a:lnTo>
                  <a:lnTo>
                    <a:pt x="367093" y="22652"/>
                  </a:lnTo>
                  <a:lnTo>
                    <a:pt x="59295" y="92606"/>
                  </a:lnTo>
                  <a:lnTo>
                    <a:pt x="0" y="92606"/>
                  </a:lnTo>
                  <a:close/>
                </a:path>
              </a:pathLst>
            </a:custGeom>
            <a:solidFill>
              <a:schemeClr val="accent4"/>
            </a:solidFill>
            <a:ln>
              <a:noFill/>
            </a:ln>
          </p:spPr>
        </p:sp>
        <p:cxnSp>
          <p:nvCxnSpPr>
            <p:cNvPr id="450" name="Google Shape;450;p20"/>
            <p:cNvCxnSpPr/>
            <p:nvPr/>
          </p:nvCxnSpPr>
          <p:spPr>
            <a:xfrm rot="10800000" flipH="1">
              <a:off x="-68175" y="3067525"/>
              <a:ext cx="9277200" cy="1782300"/>
            </a:xfrm>
            <a:prstGeom prst="straightConnector1">
              <a:avLst/>
            </a:prstGeom>
            <a:noFill/>
            <a:ln w="28575" cap="flat" cmpd="sng">
              <a:solidFill>
                <a:srgbClr val="FFFFFF"/>
              </a:solidFill>
              <a:prstDash val="dash"/>
              <a:round/>
              <a:headEnd type="none" w="med" len="med"/>
              <a:tailEnd type="none" w="med" len="med"/>
            </a:ln>
          </p:spPr>
        </p:cxnSp>
      </p:grpSp>
      <p:grpSp>
        <p:nvGrpSpPr>
          <p:cNvPr id="451" name="Google Shape;451;p20"/>
          <p:cNvGrpSpPr/>
          <p:nvPr/>
        </p:nvGrpSpPr>
        <p:grpSpPr>
          <a:xfrm>
            <a:off x="1403675" y="2641378"/>
            <a:ext cx="474300" cy="648697"/>
            <a:chOff x="1446250" y="2641378"/>
            <a:chExt cx="474300" cy="648697"/>
          </a:xfrm>
        </p:grpSpPr>
        <p:sp>
          <p:nvSpPr>
            <p:cNvPr id="452" name="Google Shape;452;p20"/>
            <p:cNvSpPr/>
            <p:nvPr/>
          </p:nvSpPr>
          <p:spPr>
            <a:xfrm>
              <a:off x="1446250" y="3216275"/>
              <a:ext cx="474300" cy="73800"/>
            </a:xfrm>
            <a:prstGeom prst="ellipse">
              <a:avLst/>
            </a:pr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20"/>
            <p:cNvGrpSpPr/>
            <p:nvPr/>
          </p:nvGrpSpPr>
          <p:grpSpPr>
            <a:xfrm>
              <a:off x="1446332" y="2641378"/>
              <a:ext cx="474157" cy="614701"/>
              <a:chOff x="1741307" y="1824553"/>
              <a:chExt cx="474157" cy="614701"/>
            </a:xfrm>
          </p:grpSpPr>
          <p:sp>
            <p:nvSpPr>
              <p:cNvPr id="454" name="Google Shape;454;p20"/>
              <p:cNvSpPr/>
              <p:nvPr/>
            </p:nvSpPr>
            <p:spPr>
              <a:xfrm>
                <a:off x="1749203" y="1824553"/>
                <a:ext cx="466262" cy="614701"/>
              </a:xfrm>
              <a:custGeom>
                <a:avLst/>
                <a:gdLst/>
                <a:ahLst/>
                <a:cxnLst/>
                <a:rect l="l" t="t" r="r" b="b"/>
                <a:pathLst>
                  <a:path w="9035" h="11912" extrusionOk="0">
                    <a:moveTo>
                      <a:pt x="4518" y="1"/>
                    </a:moveTo>
                    <a:cubicBezTo>
                      <a:pt x="2020" y="1"/>
                      <a:pt x="0" y="2020"/>
                      <a:pt x="0" y="4518"/>
                    </a:cubicBezTo>
                    <a:cubicBezTo>
                      <a:pt x="0" y="5389"/>
                      <a:pt x="240" y="6327"/>
                      <a:pt x="689" y="7293"/>
                    </a:cubicBezTo>
                    <a:cubicBezTo>
                      <a:pt x="1101" y="8126"/>
                      <a:pt x="1608" y="8911"/>
                      <a:pt x="2202" y="9629"/>
                    </a:cubicBezTo>
                    <a:cubicBezTo>
                      <a:pt x="2852" y="10442"/>
                      <a:pt x="3589" y="11189"/>
                      <a:pt x="4384" y="11868"/>
                    </a:cubicBezTo>
                    <a:cubicBezTo>
                      <a:pt x="4422" y="11897"/>
                      <a:pt x="4467" y="11911"/>
                      <a:pt x="4513" y="11911"/>
                    </a:cubicBezTo>
                    <a:cubicBezTo>
                      <a:pt x="4558" y="11911"/>
                      <a:pt x="4604" y="11897"/>
                      <a:pt x="4642" y="11868"/>
                    </a:cubicBezTo>
                    <a:cubicBezTo>
                      <a:pt x="5446" y="11189"/>
                      <a:pt x="6173" y="10442"/>
                      <a:pt x="6834" y="9629"/>
                    </a:cubicBezTo>
                    <a:cubicBezTo>
                      <a:pt x="7427" y="8911"/>
                      <a:pt x="7925" y="8126"/>
                      <a:pt x="8336" y="7293"/>
                    </a:cubicBezTo>
                    <a:cubicBezTo>
                      <a:pt x="8795" y="6327"/>
                      <a:pt x="9035" y="5389"/>
                      <a:pt x="9035" y="4518"/>
                    </a:cubicBezTo>
                    <a:cubicBezTo>
                      <a:pt x="9025" y="2020"/>
                      <a:pt x="7006" y="1"/>
                      <a:pt x="4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1749203" y="1831984"/>
                <a:ext cx="271184" cy="607258"/>
              </a:xfrm>
              <a:custGeom>
                <a:avLst/>
                <a:gdLst/>
                <a:ahLst/>
                <a:cxnLst/>
                <a:rect l="l" t="t" r="r" b="b"/>
                <a:pathLst>
                  <a:path w="5255" h="11768" extrusionOk="0">
                    <a:moveTo>
                      <a:pt x="3369" y="0"/>
                    </a:moveTo>
                    <a:cubicBezTo>
                      <a:pt x="1388" y="527"/>
                      <a:pt x="0" y="2316"/>
                      <a:pt x="0" y="4374"/>
                    </a:cubicBezTo>
                    <a:cubicBezTo>
                      <a:pt x="0" y="5245"/>
                      <a:pt x="240" y="6183"/>
                      <a:pt x="689" y="7140"/>
                    </a:cubicBezTo>
                    <a:cubicBezTo>
                      <a:pt x="1101" y="7982"/>
                      <a:pt x="1608" y="8767"/>
                      <a:pt x="2202" y="9485"/>
                    </a:cubicBezTo>
                    <a:cubicBezTo>
                      <a:pt x="2852" y="10298"/>
                      <a:pt x="3589" y="11045"/>
                      <a:pt x="4384" y="11724"/>
                    </a:cubicBezTo>
                    <a:cubicBezTo>
                      <a:pt x="4422" y="11753"/>
                      <a:pt x="4467" y="11767"/>
                      <a:pt x="4513" y="11767"/>
                    </a:cubicBezTo>
                    <a:cubicBezTo>
                      <a:pt x="4558" y="11767"/>
                      <a:pt x="4604" y="11753"/>
                      <a:pt x="4642" y="11724"/>
                    </a:cubicBezTo>
                    <a:cubicBezTo>
                      <a:pt x="4661" y="11705"/>
                      <a:pt x="4900" y="11513"/>
                      <a:pt x="5254" y="11179"/>
                    </a:cubicBezTo>
                    <a:cubicBezTo>
                      <a:pt x="4518" y="10537"/>
                      <a:pt x="3838" y="9829"/>
                      <a:pt x="3226" y="9073"/>
                    </a:cubicBezTo>
                    <a:cubicBezTo>
                      <a:pt x="2632" y="8355"/>
                      <a:pt x="2125" y="7571"/>
                      <a:pt x="1723" y="6738"/>
                    </a:cubicBezTo>
                    <a:cubicBezTo>
                      <a:pt x="1264" y="5771"/>
                      <a:pt x="1024" y="4833"/>
                      <a:pt x="1024" y="3963"/>
                    </a:cubicBezTo>
                    <a:cubicBezTo>
                      <a:pt x="1024" y="2316"/>
                      <a:pt x="1924" y="795"/>
                      <a:pt x="3369" y="0"/>
                    </a:cubicBezTo>
                    <a:close/>
                  </a:path>
                </a:pathLst>
              </a:cu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1741307" y="1877395"/>
                <a:ext cx="421313" cy="360347"/>
              </a:xfrm>
              <a:custGeom>
                <a:avLst/>
                <a:gdLst/>
                <a:ahLst/>
                <a:cxnLst/>
                <a:rect l="l" t="t" r="r" b="b"/>
                <a:pathLst>
                  <a:path w="8164" h="6983" extrusionOk="0">
                    <a:moveTo>
                      <a:pt x="4671" y="1"/>
                    </a:moveTo>
                    <a:cubicBezTo>
                      <a:pt x="1560" y="1"/>
                      <a:pt x="0" y="3762"/>
                      <a:pt x="2201" y="5963"/>
                    </a:cubicBezTo>
                    <a:cubicBezTo>
                      <a:pt x="2868" y="6629"/>
                      <a:pt x="3761" y="6983"/>
                      <a:pt x="4669" y="6983"/>
                    </a:cubicBezTo>
                    <a:cubicBezTo>
                      <a:pt x="5118" y="6983"/>
                      <a:pt x="5570" y="6896"/>
                      <a:pt x="6001" y="6719"/>
                    </a:cubicBezTo>
                    <a:cubicBezTo>
                      <a:pt x="7312" y="6183"/>
                      <a:pt x="8164" y="4910"/>
                      <a:pt x="8164" y="3494"/>
                    </a:cubicBezTo>
                    <a:cubicBezTo>
                      <a:pt x="8154" y="1570"/>
                      <a:pt x="6594" y="1"/>
                      <a:pt x="4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1777328" y="1915427"/>
                <a:ext cx="347258" cy="323038"/>
              </a:xfrm>
              <a:custGeom>
                <a:avLst/>
                <a:gdLst/>
                <a:ahLst/>
                <a:cxnLst/>
                <a:rect l="l" t="t" r="r" b="b"/>
                <a:pathLst>
                  <a:path w="6729" h="6260" extrusionOk="0">
                    <a:moveTo>
                      <a:pt x="1838" y="1"/>
                    </a:moveTo>
                    <a:cubicBezTo>
                      <a:pt x="164" y="1283"/>
                      <a:pt x="1" y="3743"/>
                      <a:pt x="1494" y="5236"/>
                    </a:cubicBezTo>
                    <a:cubicBezTo>
                      <a:pt x="2177" y="5924"/>
                      <a:pt x="3070" y="6260"/>
                      <a:pt x="3959" y="6260"/>
                    </a:cubicBezTo>
                    <a:cubicBezTo>
                      <a:pt x="5000" y="6260"/>
                      <a:pt x="6037" y="5799"/>
                      <a:pt x="6729" y="4901"/>
                    </a:cubicBezTo>
                    <a:lnTo>
                      <a:pt x="6729" y="4901"/>
                    </a:lnTo>
                    <a:cubicBezTo>
                      <a:pt x="6116" y="5370"/>
                      <a:pt x="5360" y="5628"/>
                      <a:pt x="4585" y="5628"/>
                    </a:cubicBezTo>
                    <a:cubicBezTo>
                      <a:pt x="1685" y="5628"/>
                      <a:pt x="58" y="2288"/>
                      <a:pt x="1838" y="1"/>
                    </a:cubicBezTo>
                    <a:close/>
                  </a:path>
                </a:pathLst>
              </a:cu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8" name="Google Shape;468;p20"/>
          <p:cNvSpPr txBox="1"/>
          <p:nvPr/>
        </p:nvSpPr>
        <p:spPr>
          <a:xfrm>
            <a:off x="519472" y="914807"/>
            <a:ext cx="8706825" cy="1977468"/>
          </a:xfrm>
          <a:prstGeom prst="rect">
            <a:avLst/>
          </a:prstGeom>
          <a:noFill/>
          <a:ln>
            <a:noFill/>
          </a:ln>
        </p:spPr>
        <p:txBody>
          <a:bodyPr spcFirstLastPara="1" wrap="square" lIns="91425" tIns="91425" rIns="91425" bIns="91425" anchor="ctr" anchorCtr="0">
            <a:noAutofit/>
          </a:bodyPr>
          <a:lstStyle/>
          <a:p>
            <a:pPr lvl="0">
              <a:lnSpc>
                <a:spcPct val="150000"/>
              </a:lnSpc>
              <a:buClr>
                <a:schemeClr val="dk1"/>
              </a:buClr>
              <a:buSzPts val="1100"/>
            </a:pPr>
            <a:r>
              <a:rPr lang="en-US" sz="1200" dirty="0">
                <a:latin typeface="Krona One" panose="020B0604020202020204" charset="0"/>
              </a:rPr>
              <a:t>In order to perform autonomous Navigation, the robot MUST have a map of the environment.</a:t>
            </a:r>
            <a:endParaRPr lang="en-US" sz="1200" dirty="0">
              <a:latin typeface="Krona One" panose="020B0604020202020204" charset="0"/>
              <a:sym typeface="Montserrat"/>
            </a:endParaRPr>
          </a:p>
          <a:p>
            <a:pPr marL="457200" indent="-317500">
              <a:lnSpc>
                <a:spcPct val="150000"/>
              </a:lnSpc>
              <a:buClr>
                <a:srgbClr val="19CA99"/>
              </a:buClr>
              <a:buSzPts val="1400"/>
              <a:buFont typeface="Montserrat"/>
              <a:buChar char="●"/>
            </a:pPr>
            <a:r>
              <a:rPr lang="en-US" sz="1200" dirty="0">
                <a:latin typeface="Krona One" panose="020B0604020202020204" charset="0"/>
              </a:rPr>
              <a:t>The robot will use the map for many things such as planning trajectories, avoiding obstacles, etc. </a:t>
            </a:r>
          </a:p>
          <a:p>
            <a:pPr marL="457200" indent="-317500">
              <a:lnSpc>
                <a:spcPct val="150000"/>
              </a:lnSpc>
              <a:buClr>
                <a:srgbClr val="19CA99"/>
              </a:buClr>
              <a:buSzPts val="1400"/>
              <a:buFont typeface="Montserrat"/>
              <a:buChar char="●"/>
            </a:pPr>
            <a:r>
              <a:rPr lang="en-US" sz="1200" dirty="0">
                <a:latin typeface="Krona One" panose="020B0604020202020204" charset="0"/>
              </a:rPr>
              <a:t>You can either give the robot a prebuilt map of the environment, or you can build one by yourself which is quite more frequent. And than the robot will use it.</a:t>
            </a:r>
          </a:p>
          <a:p>
            <a:pPr marL="0" lvl="0" indent="0" algn="ctr" rtl="0">
              <a:spcBef>
                <a:spcPts val="0"/>
              </a:spcBef>
              <a:spcAft>
                <a:spcPts val="0"/>
              </a:spcAft>
              <a:buNone/>
            </a:pPr>
            <a:endParaRPr lang="he-IL" sz="1200" dirty="0">
              <a:solidFill>
                <a:schemeClr val="lt1"/>
              </a:solidFill>
              <a:latin typeface="Krona One" panose="020B0604020202020204" charset="0"/>
              <a:ea typeface="Ubuntu"/>
              <a:cs typeface="Ubuntu"/>
              <a:sym typeface="Ubuntu"/>
            </a:endParaRPr>
          </a:p>
        </p:txBody>
      </p:sp>
      <p:grpSp>
        <p:nvGrpSpPr>
          <p:cNvPr id="474" name="Google Shape;474;p20"/>
          <p:cNvGrpSpPr/>
          <p:nvPr/>
        </p:nvGrpSpPr>
        <p:grpSpPr>
          <a:xfrm>
            <a:off x="3355325" y="2977824"/>
            <a:ext cx="474300" cy="648697"/>
            <a:chOff x="1446250" y="2641378"/>
            <a:chExt cx="474300" cy="648697"/>
          </a:xfrm>
        </p:grpSpPr>
        <p:sp>
          <p:nvSpPr>
            <p:cNvPr id="475" name="Google Shape;475;p20"/>
            <p:cNvSpPr/>
            <p:nvPr/>
          </p:nvSpPr>
          <p:spPr>
            <a:xfrm>
              <a:off x="1446250" y="3216275"/>
              <a:ext cx="474300" cy="73800"/>
            </a:xfrm>
            <a:prstGeom prst="ellipse">
              <a:avLst/>
            </a:pr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20"/>
            <p:cNvGrpSpPr/>
            <p:nvPr/>
          </p:nvGrpSpPr>
          <p:grpSpPr>
            <a:xfrm>
              <a:off x="1446332" y="2641378"/>
              <a:ext cx="474147" cy="614689"/>
              <a:chOff x="1741307" y="1824553"/>
              <a:chExt cx="474147" cy="614689"/>
            </a:xfrm>
          </p:grpSpPr>
          <p:sp>
            <p:nvSpPr>
              <p:cNvPr id="477" name="Google Shape;477;p20"/>
              <p:cNvSpPr/>
              <p:nvPr/>
            </p:nvSpPr>
            <p:spPr>
              <a:xfrm>
                <a:off x="1749203" y="1824553"/>
                <a:ext cx="466251" cy="614689"/>
              </a:xfrm>
              <a:custGeom>
                <a:avLst/>
                <a:gdLst/>
                <a:ahLst/>
                <a:cxnLst/>
                <a:rect l="l" t="t" r="r" b="b"/>
                <a:pathLst>
                  <a:path w="9035" h="11912" extrusionOk="0">
                    <a:moveTo>
                      <a:pt x="4518" y="1"/>
                    </a:moveTo>
                    <a:cubicBezTo>
                      <a:pt x="2020" y="1"/>
                      <a:pt x="0" y="2020"/>
                      <a:pt x="0" y="4518"/>
                    </a:cubicBezTo>
                    <a:cubicBezTo>
                      <a:pt x="0" y="5389"/>
                      <a:pt x="240" y="6327"/>
                      <a:pt x="689" y="7293"/>
                    </a:cubicBezTo>
                    <a:cubicBezTo>
                      <a:pt x="1101" y="8126"/>
                      <a:pt x="1608" y="8911"/>
                      <a:pt x="2202" y="9629"/>
                    </a:cubicBezTo>
                    <a:cubicBezTo>
                      <a:pt x="2852" y="10442"/>
                      <a:pt x="3589" y="11189"/>
                      <a:pt x="4384" y="11868"/>
                    </a:cubicBezTo>
                    <a:cubicBezTo>
                      <a:pt x="4422" y="11897"/>
                      <a:pt x="4467" y="11911"/>
                      <a:pt x="4513" y="11911"/>
                    </a:cubicBezTo>
                    <a:cubicBezTo>
                      <a:pt x="4558" y="11911"/>
                      <a:pt x="4604" y="11897"/>
                      <a:pt x="4642" y="11868"/>
                    </a:cubicBezTo>
                    <a:cubicBezTo>
                      <a:pt x="5446" y="11189"/>
                      <a:pt x="6173" y="10442"/>
                      <a:pt x="6834" y="9629"/>
                    </a:cubicBezTo>
                    <a:cubicBezTo>
                      <a:pt x="7427" y="8911"/>
                      <a:pt x="7925" y="8126"/>
                      <a:pt x="8336" y="7293"/>
                    </a:cubicBezTo>
                    <a:cubicBezTo>
                      <a:pt x="8795" y="6327"/>
                      <a:pt x="9035" y="5389"/>
                      <a:pt x="9035" y="4518"/>
                    </a:cubicBezTo>
                    <a:cubicBezTo>
                      <a:pt x="9025" y="2020"/>
                      <a:pt x="7006" y="1"/>
                      <a:pt x="4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1749203" y="1831984"/>
                <a:ext cx="271184" cy="607258"/>
              </a:xfrm>
              <a:custGeom>
                <a:avLst/>
                <a:gdLst/>
                <a:ahLst/>
                <a:cxnLst/>
                <a:rect l="l" t="t" r="r" b="b"/>
                <a:pathLst>
                  <a:path w="5255" h="11768" extrusionOk="0">
                    <a:moveTo>
                      <a:pt x="3369" y="0"/>
                    </a:moveTo>
                    <a:cubicBezTo>
                      <a:pt x="1388" y="527"/>
                      <a:pt x="0" y="2316"/>
                      <a:pt x="0" y="4374"/>
                    </a:cubicBezTo>
                    <a:cubicBezTo>
                      <a:pt x="0" y="5245"/>
                      <a:pt x="240" y="6183"/>
                      <a:pt x="689" y="7140"/>
                    </a:cubicBezTo>
                    <a:cubicBezTo>
                      <a:pt x="1101" y="7982"/>
                      <a:pt x="1608" y="8767"/>
                      <a:pt x="2202" y="9485"/>
                    </a:cubicBezTo>
                    <a:cubicBezTo>
                      <a:pt x="2852" y="10298"/>
                      <a:pt x="3589" y="11045"/>
                      <a:pt x="4384" y="11724"/>
                    </a:cubicBezTo>
                    <a:cubicBezTo>
                      <a:pt x="4422" y="11753"/>
                      <a:pt x="4467" y="11767"/>
                      <a:pt x="4513" y="11767"/>
                    </a:cubicBezTo>
                    <a:cubicBezTo>
                      <a:pt x="4558" y="11767"/>
                      <a:pt x="4604" y="11753"/>
                      <a:pt x="4642" y="11724"/>
                    </a:cubicBezTo>
                    <a:cubicBezTo>
                      <a:pt x="4661" y="11705"/>
                      <a:pt x="4900" y="11513"/>
                      <a:pt x="5254" y="11179"/>
                    </a:cubicBezTo>
                    <a:cubicBezTo>
                      <a:pt x="4518" y="10537"/>
                      <a:pt x="3838" y="9829"/>
                      <a:pt x="3226" y="9073"/>
                    </a:cubicBezTo>
                    <a:cubicBezTo>
                      <a:pt x="2632" y="8355"/>
                      <a:pt x="2125" y="7571"/>
                      <a:pt x="1723" y="6738"/>
                    </a:cubicBezTo>
                    <a:cubicBezTo>
                      <a:pt x="1264" y="5771"/>
                      <a:pt x="1024" y="4833"/>
                      <a:pt x="1024" y="3963"/>
                    </a:cubicBezTo>
                    <a:cubicBezTo>
                      <a:pt x="1024" y="2316"/>
                      <a:pt x="1924" y="795"/>
                      <a:pt x="3369" y="0"/>
                    </a:cubicBezTo>
                    <a:close/>
                  </a:path>
                </a:pathLst>
              </a:cu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1741307" y="1877395"/>
                <a:ext cx="421303" cy="360340"/>
              </a:xfrm>
              <a:custGeom>
                <a:avLst/>
                <a:gdLst/>
                <a:ahLst/>
                <a:cxnLst/>
                <a:rect l="l" t="t" r="r" b="b"/>
                <a:pathLst>
                  <a:path w="8164" h="6983" extrusionOk="0">
                    <a:moveTo>
                      <a:pt x="4671" y="1"/>
                    </a:moveTo>
                    <a:cubicBezTo>
                      <a:pt x="1560" y="1"/>
                      <a:pt x="0" y="3762"/>
                      <a:pt x="2201" y="5963"/>
                    </a:cubicBezTo>
                    <a:cubicBezTo>
                      <a:pt x="2868" y="6629"/>
                      <a:pt x="3761" y="6983"/>
                      <a:pt x="4669" y="6983"/>
                    </a:cubicBezTo>
                    <a:cubicBezTo>
                      <a:pt x="5118" y="6983"/>
                      <a:pt x="5570" y="6896"/>
                      <a:pt x="6001" y="6719"/>
                    </a:cubicBezTo>
                    <a:cubicBezTo>
                      <a:pt x="7312" y="6183"/>
                      <a:pt x="8164" y="4910"/>
                      <a:pt x="8164" y="3494"/>
                    </a:cubicBezTo>
                    <a:cubicBezTo>
                      <a:pt x="8154" y="1570"/>
                      <a:pt x="6594" y="1"/>
                      <a:pt x="4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1777328" y="1915427"/>
                <a:ext cx="347250" cy="323032"/>
              </a:xfrm>
              <a:custGeom>
                <a:avLst/>
                <a:gdLst/>
                <a:ahLst/>
                <a:cxnLst/>
                <a:rect l="l" t="t" r="r" b="b"/>
                <a:pathLst>
                  <a:path w="6729" h="6260" extrusionOk="0">
                    <a:moveTo>
                      <a:pt x="1838" y="1"/>
                    </a:moveTo>
                    <a:cubicBezTo>
                      <a:pt x="164" y="1283"/>
                      <a:pt x="1" y="3743"/>
                      <a:pt x="1494" y="5236"/>
                    </a:cubicBezTo>
                    <a:cubicBezTo>
                      <a:pt x="2177" y="5924"/>
                      <a:pt x="3070" y="6260"/>
                      <a:pt x="3959" y="6260"/>
                    </a:cubicBezTo>
                    <a:cubicBezTo>
                      <a:pt x="5000" y="6260"/>
                      <a:pt x="6037" y="5799"/>
                      <a:pt x="6729" y="4901"/>
                    </a:cubicBezTo>
                    <a:lnTo>
                      <a:pt x="6729" y="4901"/>
                    </a:lnTo>
                    <a:cubicBezTo>
                      <a:pt x="6116" y="5370"/>
                      <a:pt x="5360" y="5628"/>
                      <a:pt x="4585" y="5628"/>
                    </a:cubicBezTo>
                    <a:cubicBezTo>
                      <a:pt x="1685" y="5628"/>
                      <a:pt x="58" y="2288"/>
                      <a:pt x="1838" y="1"/>
                    </a:cubicBezTo>
                    <a:close/>
                  </a:path>
                </a:pathLst>
              </a:cu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 name="Google Shape;481;p20"/>
          <p:cNvGrpSpPr/>
          <p:nvPr/>
        </p:nvGrpSpPr>
        <p:grpSpPr>
          <a:xfrm>
            <a:off x="5372450" y="3314269"/>
            <a:ext cx="474300" cy="648697"/>
            <a:chOff x="1446250" y="2641378"/>
            <a:chExt cx="474300" cy="648697"/>
          </a:xfrm>
        </p:grpSpPr>
        <p:sp>
          <p:nvSpPr>
            <p:cNvPr id="482" name="Google Shape;482;p20"/>
            <p:cNvSpPr/>
            <p:nvPr/>
          </p:nvSpPr>
          <p:spPr>
            <a:xfrm>
              <a:off x="1446250" y="3216275"/>
              <a:ext cx="474300" cy="73800"/>
            </a:xfrm>
            <a:prstGeom prst="ellipse">
              <a:avLst/>
            </a:pr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20"/>
            <p:cNvGrpSpPr/>
            <p:nvPr/>
          </p:nvGrpSpPr>
          <p:grpSpPr>
            <a:xfrm>
              <a:off x="1446332" y="2641378"/>
              <a:ext cx="474147" cy="614689"/>
              <a:chOff x="1741307" y="1824553"/>
              <a:chExt cx="474147" cy="614689"/>
            </a:xfrm>
          </p:grpSpPr>
          <p:sp>
            <p:nvSpPr>
              <p:cNvPr id="484" name="Google Shape;484;p20"/>
              <p:cNvSpPr/>
              <p:nvPr/>
            </p:nvSpPr>
            <p:spPr>
              <a:xfrm>
                <a:off x="1749203" y="1824553"/>
                <a:ext cx="466251" cy="614689"/>
              </a:xfrm>
              <a:custGeom>
                <a:avLst/>
                <a:gdLst/>
                <a:ahLst/>
                <a:cxnLst/>
                <a:rect l="l" t="t" r="r" b="b"/>
                <a:pathLst>
                  <a:path w="9035" h="11912" extrusionOk="0">
                    <a:moveTo>
                      <a:pt x="4518" y="1"/>
                    </a:moveTo>
                    <a:cubicBezTo>
                      <a:pt x="2020" y="1"/>
                      <a:pt x="0" y="2020"/>
                      <a:pt x="0" y="4518"/>
                    </a:cubicBezTo>
                    <a:cubicBezTo>
                      <a:pt x="0" y="5389"/>
                      <a:pt x="240" y="6327"/>
                      <a:pt x="689" y="7293"/>
                    </a:cubicBezTo>
                    <a:cubicBezTo>
                      <a:pt x="1101" y="8126"/>
                      <a:pt x="1608" y="8911"/>
                      <a:pt x="2202" y="9629"/>
                    </a:cubicBezTo>
                    <a:cubicBezTo>
                      <a:pt x="2852" y="10442"/>
                      <a:pt x="3589" y="11189"/>
                      <a:pt x="4384" y="11868"/>
                    </a:cubicBezTo>
                    <a:cubicBezTo>
                      <a:pt x="4422" y="11897"/>
                      <a:pt x="4467" y="11911"/>
                      <a:pt x="4513" y="11911"/>
                    </a:cubicBezTo>
                    <a:cubicBezTo>
                      <a:pt x="4558" y="11911"/>
                      <a:pt x="4604" y="11897"/>
                      <a:pt x="4642" y="11868"/>
                    </a:cubicBezTo>
                    <a:cubicBezTo>
                      <a:pt x="5446" y="11189"/>
                      <a:pt x="6173" y="10442"/>
                      <a:pt x="6834" y="9629"/>
                    </a:cubicBezTo>
                    <a:cubicBezTo>
                      <a:pt x="7427" y="8911"/>
                      <a:pt x="7925" y="8126"/>
                      <a:pt x="8336" y="7293"/>
                    </a:cubicBezTo>
                    <a:cubicBezTo>
                      <a:pt x="8795" y="6327"/>
                      <a:pt x="9035" y="5389"/>
                      <a:pt x="9035" y="4518"/>
                    </a:cubicBezTo>
                    <a:cubicBezTo>
                      <a:pt x="9025" y="2020"/>
                      <a:pt x="7006" y="1"/>
                      <a:pt x="4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1749203" y="1831984"/>
                <a:ext cx="271184" cy="607258"/>
              </a:xfrm>
              <a:custGeom>
                <a:avLst/>
                <a:gdLst/>
                <a:ahLst/>
                <a:cxnLst/>
                <a:rect l="l" t="t" r="r" b="b"/>
                <a:pathLst>
                  <a:path w="5255" h="11768" extrusionOk="0">
                    <a:moveTo>
                      <a:pt x="3369" y="0"/>
                    </a:moveTo>
                    <a:cubicBezTo>
                      <a:pt x="1388" y="527"/>
                      <a:pt x="0" y="2316"/>
                      <a:pt x="0" y="4374"/>
                    </a:cubicBezTo>
                    <a:cubicBezTo>
                      <a:pt x="0" y="5245"/>
                      <a:pt x="240" y="6183"/>
                      <a:pt x="689" y="7140"/>
                    </a:cubicBezTo>
                    <a:cubicBezTo>
                      <a:pt x="1101" y="7982"/>
                      <a:pt x="1608" y="8767"/>
                      <a:pt x="2202" y="9485"/>
                    </a:cubicBezTo>
                    <a:cubicBezTo>
                      <a:pt x="2852" y="10298"/>
                      <a:pt x="3589" y="11045"/>
                      <a:pt x="4384" y="11724"/>
                    </a:cubicBezTo>
                    <a:cubicBezTo>
                      <a:pt x="4422" y="11753"/>
                      <a:pt x="4467" y="11767"/>
                      <a:pt x="4513" y="11767"/>
                    </a:cubicBezTo>
                    <a:cubicBezTo>
                      <a:pt x="4558" y="11767"/>
                      <a:pt x="4604" y="11753"/>
                      <a:pt x="4642" y="11724"/>
                    </a:cubicBezTo>
                    <a:cubicBezTo>
                      <a:pt x="4661" y="11705"/>
                      <a:pt x="4900" y="11513"/>
                      <a:pt x="5254" y="11179"/>
                    </a:cubicBezTo>
                    <a:cubicBezTo>
                      <a:pt x="4518" y="10537"/>
                      <a:pt x="3838" y="9829"/>
                      <a:pt x="3226" y="9073"/>
                    </a:cubicBezTo>
                    <a:cubicBezTo>
                      <a:pt x="2632" y="8355"/>
                      <a:pt x="2125" y="7571"/>
                      <a:pt x="1723" y="6738"/>
                    </a:cubicBezTo>
                    <a:cubicBezTo>
                      <a:pt x="1264" y="5771"/>
                      <a:pt x="1024" y="4833"/>
                      <a:pt x="1024" y="3963"/>
                    </a:cubicBezTo>
                    <a:cubicBezTo>
                      <a:pt x="1024" y="2316"/>
                      <a:pt x="1924" y="795"/>
                      <a:pt x="3369" y="0"/>
                    </a:cubicBezTo>
                    <a:close/>
                  </a:path>
                </a:pathLst>
              </a:cu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1741307" y="1877395"/>
                <a:ext cx="421303" cy="360340"/>
              </a:xfrm>
              <a:custGeom>
                <a:avLst/>
                <a:gdLst/>
                <a:ahLst/>
                <a:cxnLst/>
                <a:rect l="l" t="t" r="r" b="b"/>
                <a:pathLst>
                  <a:path w="8164" h="6983" extrusionOk="0">
                    <a:moveTo>
                      <a:pt x="4671" y="1"/>
                    </a:moveTo>
                    <a:cubicBezTo>
                      <a:pt x="1560" y="1"/>
                      <a:pt x="0" y="3762"/>
                      <a:pt x="2201" y="5963"/>
                    </a:cubicBezTo>
                    <a:cubicBezTo>
                      <a:pt x="2868" y="6629"/>
                      <a:pt x="3761" y="6983"/>
                      <a:pt x="4669" y="6983"/>
                    </a:cubicBezTo>
                    <a:cubicBezTo>
                      <a:pt x="5118" y="6983"/>
                      <a:pt x="5570" y="6896"/>
                      <a:pt x="6001" y="6719"/>
                    </a:cubicBezTo>
                    <a:cubicBezTo>
                      <a:pt x="7312" y="6183"/>
                      <a:pt x="8164" y="4910"/>
                      <a:pt x="8164" y="3494"/>
                    </a:cubicBezTo>
                    <a:cubicBezTo>
                      <a:pt x="8154" y="1570"/>
                      <a:pt x="6594" y="1"/>
                      <a:pt x="4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1777328" y="1915427"/>
                <a:ext cx="347250" cy="323032"/>
              </a:xfrm>
              <a:custGeom>
                <a:avLst/>
                <a:gdLst/>
                <a:ahLst/>
                <a:cxnLst/>
                <a:rect l="l" t="t" r="r" b="b"/>
                <a:pathLst>
                  <a:path w="6729" h="6260" extrusionOk="0">
                    <a:moveTo>
                      <a:pt x="1838" y="1"/>
                    </a:moveTo>
                    <a:cubicBezTo>
                      <a:pt x="164" y="1283"/>
                      <a:pt x="1" y="3743"/>
                      <a:pt x="1494" y="5236"/>
                    </a:cubicBezTo>
                    <a:cubicBezTo>
                      <a:pt x="2177" y="5924"/>
                      <a:pt x="3070" y="6260"/>
                      <a:pt x="3959" y="6260"/>
                    </a:cubicBezTo>
                    <a:cubicBezTo>
                      <a:pt x="5000" y="6260"/>
                      <a:pt x="6037" y="5799"/>
                      <a:pt x="6729" y="4901"/>
                    </a:cubicBezTo>
                    <a:lnTo>
                      <a:pt x="6729" y="4901"/>
                    </a:lnTo>
                    <a:cubicBezTo>
                      <a:pt x="6116" y="5370"/>
                      <a:pt x="5360" y="5628"/>
                      <a:pt x="4585" y="5628"/>
                    </a:cubicBezTo>
                    <a:cubicBezTo>
                      <a:pt x="1685" y="5628"/>
                      <a:pt x="58" y="2288"/>
                      <a:pt x="1838" y="1"/>
                    </a:cubicBezTo>
                    <a:close/>
                  </a:path>
                </a:pathLst>
              </a:cu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 name="Google Shape;488;p20"/>
          <p:cNvGrpSpPr/>
          <p:nvPr/>
        </p:nvGrpSpPr>
        <p:grpSpPr>
          <a:xfrm>
            <a:off x="7258625" y="3650715"/>
            <a:ext cx="474300" cy="648697"/>
            <a:chOff x="1446250" y="2641378"/>
            <a:chExt cx="474300" cy="648697"/>
          </a:xfrm>
        </p:grpSpPr>
        <p:sp>
          <p:nvSpPr>
            <p:cNvPr id="489" name="Google Shape;489;p20"/>
            <p:cNvSpPr/>
            <p:nvPr/>
          </p:nvSpPr>
          <p:spPr>
            <a:xfrm>
              <a:off x="1446250" y="3216275"/>
              <a:ext cx="474300" cy="73800"/>
            </a:xfrm>
            <a:prstGeom prst="ellipse">
              <a:avLst/>
            </a:pr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0"/>
            <p:cNvGrpSpPr/>
            <p:nvPr/>
          </p:nvGrpSpPr>
          <p:grpSpPr>
            <a:xfrm>
              <a:off x="1446332" y="2641378"/>
              <a:ext cx="474147" cy="614689"/>
              <a:chOff x="1741307" y="1824553"/>
              <a:chExt cx="474147" cy="614689"/>
            </a:xfrm>
          </p:grpSpPr>
          <p:sp>
            <p:nvSpPr>
              <p:cNvPr id="491" name="Google Shape;491;p20"/>
              <p:cNvSpPr/>
              <p:nvPr/>
            </p:nvSpPr>
            <p:spPr>
              <a:xfrm>
                <a:off x="1749203" y="1824553"/>
                <a:ext cx="466251" cy="614689"/>
              </a:xfrm>
              <a:custGeom>
                <a:avLst/>
                <a:gdLst/>
                <a:ahLst/>
                <a:cxnLst/>
                <a:rect l="l" t="t" r="r" b="b"/>
                <a:pathLst>
                  <a:path w="9035" h="11912" extrusionOk="0">
                    <a:moveTo>
                      <a:pt x="4518" y="1"/>
                    </a:moveTo>
                    <a:cubicBezTo>
                      <a:pt x="2020" y="1"/>
                      <a:pt x="0" y="2020"/>
                      <a:pt x="0" y="4518"/>
                    </a:cubicBezTo>
                    <a:cubicBezTo>
                      <a:pt x="0" y="5389"/>
                      <a:pt x="240" y="6327"/>
                      <a:pt x="689" y="7293"/>
                    </a:cubicBezTo>
                    <a:cubicBezTo>
                      <a:pt x="1101" y="8126"/>
                      <a:pt x="1608" y="8911"/>
                      <a:pt x="2202" y="9629"/>
                    </a:cubicBezTo>
                    <a:cubicBezTo>
                      <a:pt x="2852" y="10442"/>
                      <a:pt x="3589" y="11189"/>
                      <a:pt x="4384" y="11868"/>
                    </a:cubicBezTo>
                    <a:cubicBezTo>
                      <a:pt x="4422" y="11897"/>
                      <a:pt x="4467" y="11911"/>
                      <a:pt x="4513" y="11911"/>
                    </a:cubicBezTo>
                    <a:cubicBezTo>
                      <a:pt x="4558" y="11911"/>
                      <a:pt x="4604" y="11897"/>
                      <a:pt x="4642" y="11868"/>
                    </a:cubicBezTo>
                    <a:cubicBezTo>
                      <a:pt x="5446" y="11189"/>
                      <a:pt x="6173" y="10442"/>
                      <a:pt x="6834" y="9629"/>
                    </a:cubicBezTo>
                    <a:cubicBezTo>
                      <a:pt x="7427" y="8911"/>
                      <a:pt x="7925" y="8126"/>
                      <a:pt x="8336" y="7293"/>
                    </a:cubicBezTo>
                    <a:cubicBezTo>
                      <a:pt x="8795" y="6327"/>
                      <a:pt x="9035" y="5389"/>
                      <a:pt x="9035" y="4518"/>
                    </a:cubicBezTo>
                    <a:cubicBezTo>
                      <a:pt x="9025" y="2020"/>
                      <a:pt x="7006" y="1"/>
                      <a:pt x="4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1749203" y="1831984"/>
                <a:ext cx="271184" cy="607258"/>
              </a:xfrm>
              <a:custGeom>
                <a:avLst/>
                <a:gdLst/>
                <a:ahLst/>
                <a:cxnLst/>
                <a:rect l="l" t="t" r="r" b="b"/>
                <a:pathLst>
                  <a:path w="5255" h="11768" extrusionOk="0">
                    <a:moveTo>
                      <a:pt x="3369" y="0"/>
                    </a:moveTo>
                    <a:cubicBezTo>
                      <a:pt x="1388" y="527"/>
                      <a:pt x="0" y="2316"/>
                      <a:pt x="0" y="4374"/>
                    </a:cubicBezTo>
                    <a:cubicBezTo>
                      <a:pt x="0" y="5245"/>
                      <a:pt x="240" y="6183"/>
                      <a:pt x="689" y="7140"/>
                    </a:cubicBezTo>
                    <a:cubicBezTo>
                      <a:pt x="1101" y="7982"/>
                      <a:pt x="1608" y="8767"/>
                      <a:pt x="2202" y="9485"/>
                    </a:cubicBezTo>
                    <a:cubicBezTo>
                      <a:pt x="2852" y="10298"/>
                      <a:pt x="3589" y="11045"/>
                      <a:pt x="4384" y="11724"/>
                    </a:cubicBezTo>
                    <a:cubicBezTo>
                      <a:pt x="4422" y="11753"/>
                      <a:pt x="4467" y="11767"/>
                      <a:pt x="4513" y="11767"/>
                    </a:cubicBezTo>
                    <a:cubicBezTo>
                      <a:pt x="4558" y="11767"/>
                      <a:pt x="4604" y="11753"/>
                      <a:pt x="4642" y="11724"/>
                    </a:cubicBezTo>
                    <a:cubicBezTo>
                      <a:pt x="4661" y="11705"/>
                      <a:pt x="4900" y="11513"/>
                      <a:pt x="5254" y="11179"/>
                    </a:cubicBezTo>
                    <a:cubicBezTo>
                      <a:pt x="4518" y="10537"/>
                      <a:pt x="3838" y="9829"/>
                      <a:pt x="3226" y="9073"/>
                    </a:cubicBezTo>
                    <a:cubicBezTo>
                      <a:pt x="2632" y="8355"/>
                      <a:pt x="2125" y="7571"/>
                      <a:pt x="1723" y="6738"/>
                    </a:cubicBezTo>
                    <a:cubicBezTo>
                      <a:pt x="1264" y="5771"/>
                      <a:pt x="1024" y="4833"/>
                      <a:pt x="1024" y="3963"/>
                    </a:cubicBezTo>
                    <a:cubicBezTo>
                      <a:pt x="1024" y="2316"/>
                      <a:pt x="1924" y="795"/>
                      <a:pt x="3369" y="0"/>
                    </a:cubicBezTo>
                    <a:close/>
                  </a:path>
                </a:pathLst>
              </a:cu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1741307" y="1877395"/>
                <a:ext cx="421303" cy="360340"/>
              </a:xfrm>
              <a:custGeom>
                <a:avLst/>
                <a:gdLst/>
                <a:ahLst/>
                <a:cxnLst/>
                <a:rect l="l" t="t" r="r" b="b"/>
                <a:pathLst>
                  <a:path w="8164" h="6983" extrusionOk="0">
                    <a:moveTo>
                      <a:pt x="4671" y="1"/>
                    </a:moveTo>
                    <a:cubicBezTo>
                      <a:pt x="1560" y="1"/>
                      <a:pt x="0" y="3762"/>
                      <a:pt x="2201" y="5963"/>
                    </a:cubicBezTo>
                    <a:cubicBezTo>
                      <a:pt x="2868" y="6629"/>
                      <a:pt x="3761" y="6983"/>
                      <a:pt x="4669" y="6983"/>
                    </a:cubicBezTo>
                    <a:cubicBezTo>
                      <a:pt x="5118" y="6983"/>
                      <a:pt x="5570" y="6896"/>
                      <a:pt x="6001" y="6719"/>
                    </a:cubicBezTo>
                    <a:cubicBezTo>
                      <a:pt x="7312" y="6183"/>
                      <a:pt x="8164" y="4910"/>
                      <a:pt x="8164" y="3494"/>
                    </a:cubicBezTo>
                    <a:cubicBezTo>
                      <a:pt x="8154" y="1570"/>
                      <a:pt x="6594" y="1"/>
                      <a:pt x="4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1777328" y="1915427"/>
                <a:ext cx="347250" cy="323032"/>
              </a:xfrm>
              <a:custGeom>
                <a:avLst/>
                <a:gdLst/>
                <a:ahLst/>
                <a:cxnLst/>
                <a:rect l="l" t="t" r="r" b="b"/>
                <a:pathLst>
                  <a:path w="6729" h="6260" extrusionOk="0">
                    <a:moveTo>
                      <a:pt x="1838" y="1"/>
                    </a:moveTo>
                    <a:cubicBezTo>
                      <a:pt x="164" y="1283"/>
                      <a:pt x="1" y="3743"/>
                      <a:pt x="1494" y="5236"/>
                    </a:cubicBezTo>
                    <a:cubicBezTo>
                      <a:pt x="2177" y="5924"/>
                      <a:pt x="3070" y="6260"/>
                      <a:pt x="3959" y="6260"/>
                    </a:cubicBezTo>
                    <a:cubicBezTo>
                      <a:pt x="5000" y="6260"/>
                      <a:pt x="6037" y="5799"/>
                      <a:pt x="6729" y="4901"/>
                    </a:cubicBezTo>
                    <a:lnTo>
                      <a:pt x="6729" y="4901"/>
                    </a:lnTo>
                    <a:cubicBezTo>
                      <a:pt x="6116" y="5370"/>
                      <a:pt x="5360" y="5628"/>
                      <a:pt x="4585" y="5628"/>
                    </a:cubicBezTo>
                    <a:cubicBezTo>
                      <a:pt x="1685" y="5628"/>
                      <a:pt x="58" y="2288"/>
                      <a:pt x="1838" y="1"/>
                    </a:cubicBezTo>
                    <a:close/>
                  </a:path>
                </a:pathLst>
              </a:custGeom>
              <a:solidFill>
                <a:srgbClr val="1F42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8"/>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000" dirty="0">
                <a:solidFill>
                  <a:schemeClr val="dk2"/>
                </a:solidFill>
                <a:latin typeface="Montserrat Medium"/>
                <a:ea typeface="Montserrat Medium"/>
                <a:cs typeface="Montserrat Medium"/>
                <a:sym typeface="Montserrat Medium"/>
              </a:rPr>
              <a:t>How to Create a Map</a:t>
            </a:r>
            <a:endParaRPr lang="en-US" sz="2000" i="0" u="none" strike="noStrike" cap="none" dirty="0">
              <a:solidFill>
                <a:schemeClr val="dk2"/>
              </a:solidFill>
              <a:latin typeface="Montserrat Medium"/>
              <a:ea typeface="Montserrat Medium"/>
              <a:cs typeface="Montserrat Medium"/>
              <a:sym typeface="Montserrat Medium"/>
            </a:endParaRPr>
          </a:p>
        </p:txBody>
      </p:sp>
      <p:sp>
        <p:nvSpPr>
          <p:cNvPr id="367" name="Google Shape;367;p18"/>
          <p:cNvSpPr txBox="1"/>
          <p:nvPr/>
        </p:nvSpPr>
        <p:spPr>
          <a:xfrm>
            <a:off x="250148" y="481979"/>
            <a:ext cx="8643667" cy="3174337"/>
          </a:xfrm>
          <a:prstGeom prst="rect">
            <a:avLst/>
          </a:prstGeom>
          <a:noFill/>
          <a:ln>
            <a:noFill/>
          </a:ln>
        </p:spPr>
        <p:txBody>
          <a:bodyPr spcFirstLastPara="1" wrap="square" lIns="91425" tIns="91425" rIns="91425" bIns="91425" anchor="ctr" anchorCtr="0">
            <a:noAutofit/>
          </a:bodyPr>
          <a:lstStyle/>
          <a:p>
            <a:pPr marL="457200" lvl="0" indent="-317500">
              <a:lnSpc>
                <a:spcPct val="150000"/>
              </a:lnSpc>
              <a:buClr>
                <a:srgbClr val="19CA99"/>
              </a:buClr>
              <a:buSzPts val="1400"/>
              <a:buFont typeface="Montserrat"/>
              <a:buChar char="●"/>
            </a:pPr>
            <a:r>
              <a:rPr lang="en-US" sz="1200" dirty="0">
                <a:latin typeface="Krona One" panose="020B0604020202020204" charset="0"/>
                <a:ea typeface="Montserrat"/>
                <a:cs typeface="Montserrat"/>
                <a:sym typeface="Montserrat"/>
              </a:rPr>
              <a:t>The course presents some tools to visualize maps, robots and objects.</a:t>
            </a:r>
          </a:p>
          <a:p>
            <a:pPr marL="457200" lvl="0" indent="-317500">
              <a:lnSpc>
                <a:spcPct val="150000"/>
              </a:lnSpc>
              <a:buClr>
                <a:srgbClr val="19CA99"/>
              </a:buClr>
              <a:buSzPts val="1400"/>
              <a:buFont typeface="Montserrat"/>
              <a:buChar char="●"/>
            </a:pPr>
            <a:r>
              <a:rPr lang="en-US" sz="1200" dirty="0">
                <a:latin typeface="Krona One" panose="020B0604020202020204" charset="0"/>
                <a:ea typeface="Montserrat"/>
                <a:cs typeface="Montserrat"/>
                <a:sym typeface="Montserrat"/>
              </a:rPr>
              <a:t>In the picture below the Robot is using a laser to map the surroundings</a:t>
            </a:r>
          </a:p>
          <a:p>
            <a:pPr marL="457200" lvl="0" indent="-317500">
              <a:lnSpc>
                <a:spcPct val="150000"/>
              </a:lnSpc>
              <a:buClr>
                <a:srgbClr val="19CA99"/>
              </a:buClr>
              <a:buSzPts val="1400"/>
              <a:buFont typeface="Montserrat"/>
              <a:buChar char="●"/>
            </a:pPr>
            <a:r>
              <a:rPr lang="en-US" sz="1200" dirty="0">
                <a:latin typeface="Krona One" panose="020B0604020202020204" charset="0"/>
                <a:ea typeface="Montserrat"/>
                <a:cs typeface="Montserrat"/>
                <a:sym typeface="Montserrat"/>
              </a:rPr>
              <a:t>RVIZ  is using to visualize it.</a:t>
            </a:r>
          </a:p>
          <a:p>
            <a:pPr marL="457200" lvl="0" indent="-317500">
              <a:lnSpc>
                <a:spcPct val="150000"/>
              </a:lnSpc>
              <a:buClr>
                <a:srgbClr val="19CA99"/>
              </a:buClr>
              <a:buSzPts val="1400"/>
              <a:buFont typeface="Montserrat"/>
              <a:buChar char="●"/>
            </a:pPr>
            <a:r>
              <a:rPr lang="en-US" sz="1200" dirty="0">
                <a:latin typeface="Krona One" panose="020B0604020202020204" charset="0"/>
                <a:ea typeface="Montserrat"/>
                <a:cs typeface="Montserrat"/>
                <a:sym typeface="Montserrat"/>
              </a:rPr>
              <a:t>There is also an option to export the map to PGM file.</a:t>
            </a:r>
          </a:p>
          <a:p>
            <a:pPr marL="457200" lvl="0" indent="-317500">
              <a:lnSpc>
                <a:spcPct val="150000"/>
              </a:lnSpc>
              <a:buClr>
                <a:srgbClr val="19CA99"/>
              </a:buClr>
              <a:buSzPts val="1400"/>
              <a:buFont typeface="Montserrat"/>
              <a:buChar char="●"/>
            </a:pPr>
            <a:endParaRPr lang="en-US" sz="1200" dirty="0">
              <a:latin typeface="Krona One" panose="020B0604020202020204" charset="0"/>
              <a:ea typeface="Montserrat"/>
              <a:cs typeface="Montserrat"/>
              <a:sym typeface="Montserrat"/>
            </a:endParaRPr>
          </a:p>
          <a:p>
            <a:pPr marL="0" lvl="0" indent="0" algn="l" rtl="0">
              <a:lnSpc>
                <a:spcPct val="150000"/>
              </a:lnSpc>
              <a:spcBef>
                <a:spcPts val="0"/>
              </a:spcBef>
              <a:spcAft>
                <a:spcPts val="0"/>
              </a:spcAft>
              <a:buNone/>
            </a:pPr>
            <a:endParaRPr lang="en-US" sz="1200" dirty="0">
              <a:latin typeface="Krona One" panose="020B0604020202020204" charset="0"/>
              <a:ea typeface="Montserrat"/>
              <a:cs typeface="Montserrat"/>
              <a:sym typeface="Montserrat"/>
            </a:endParaRPr>
          </a:p>
        </p:txBody>
      </p:sp>
      <p:pic>
        <p:nvPicPr>
          <p:cNvPr id="2" name="Picture 4">
            <a:extLst>
              <a:ext uri="{FF2B5EF4-FFF2-40B4-BE49-F238E27FC236}">
                <a16:creationId xmlns:a16="http://schemas.microsoft.com/office/drawing/2014/main" id="{5E8C4D70-FBF2-A521-A860-4159017313B1}"/>
              </a:ext>
            </a:extLst>
          </p:cNvPr>
          <p:cNvPicPr>
            <a:picLocks noChangeAspect="1"/>
          </p:cNvPicPr>
          <p:nvPr/>
        </p:nvPicPr>
        <p:blipFill>
          <a:blip r:embed="rId3"/>
          <a:stretch>
            <a:fillRect/>
          </a:stretch>
        </p:blipFill>
        <p:spPr>
          <a:xfrm>
            <a:off x="4935638" y="2571750"/>
            <a:ext cx="2836887" cy="1939963"/>
          </a:xfrm>
          <a:prstGeom prst="rect">
            <a:avLst/>
          </a:prstGeom>
        </p:spPr>
      </p:pic>
      <p:pic>
        <p:nvPicPr>
          <p:cNvPr id="3" name="Picture 2">
            <a:extLst>
              <a:ext uri="{FF2B5EF4-FFF2-40B4-BE49-F238E27FC236}">
                <a16:creationId xmlns:a16="http://schemas.microsoft.com/office/drawing/2014/main" id="{F2062E3F-EC50-1E24-2382-085D14914C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475" y="2569753"/>
            <a:ext cx="2952646" cy="194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791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0"/>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Localization</a:t>
            </a:r>
            <a:endParaRPr dirty="0"/>
          </a:p>
        </p:txBody>
      </p:sp>
      <p:grpSp>
        <p:nvGrpSpPr>
          <p:cNvPr id="448" name="Google Shape;448;p20"/>
          <p:cNvGrpSpPr/>
          <p:nvPr/>
        </p:nvGrpSpPr>
        <p:grpSpPr>
          <a:xfrm flipH="1">
            <a:off x="0" y="3733197"/>
            <a:ext cx="9279946" cy="2336681"/>
            <a:chOff x="-70921" y="2806725"/>
            <a:chExt cx="9279946" cy="2336681"/>
          </a:xfrm>
        </p:grpSpPr>
        <p:sp>
          <p:nvSpPr>
            <p:cNvPr id="449" name="Google Shape;449;p20"/>
            <p:cNvSpPr/>
            <p:nvPr/>
          </p:nvSpPr>
          <p:spPr>
            <a:xfrm>
              <a:off x="-70921" y="2806725"/>
              <a:ext cx="9262674" cy="2336681"/>
            </a:xfrm>
            <a:custGeom>
              <a:avLst/>
              <a:gdLst/>
              <a:ahLst/>
              <a:cxnLst/>
              <a:rect l="l" t="t" r="r" b="b"/>
              <a:pathLst>
                <a:path w="367093" h="92606" extrusionOk="0">
                  <a:moveTo>
                    <a:pt x="0" y="58628"/>
                  </a:moveTo>
                  <a:lnTo>
                    <a:pt x="367093" y="0"/>
                  </a:lnTo>
                  <a:lnTo>
                    <a:pt x="367093" y="22652"/>
                  </a:lnTo>
                  <a:lnTo>
                    <a:pt x="59295" y="92606"/>
                  </a:lnTo>
                  <a:lnTo>
                    <a:pt x="0" y="92606"/>
                  </a:lnTo>
                  <a:close/>
                </a:path>
              </a:pathLst>
            </a:custGeom>
            <a:solidFill>
              <a:schemeClr val="accent4"/>
            </a:solidFill>
            <a:ln>
              <a:noFill/>
            </a:ln>
          </p:spPr>
        </p:sp>
        <p:cxnSp>
          <p:nvCxnSpPr>
            <p:cNvPr id="450" name="Google Shape;450;p20"/>
            <p:cNvCxnSpPr/>
            <p:nvPr/>
          </p:nvCxnSpPr>
          <p:spPr>
            <a:xfrm rot="10800000" flipH="1">
              <a:off x="-68175" y="3067525"/>
              <a:ext cx="9277200" cy="1782300"/>
            </a:xfrm>
            <a:prstGeom prst="straightConnector1">
              <a:avLst/>
            </a:prstGeom>
            <a:noFill/>
            <a:ln w="28575" cap="flat" cmpd="sng">
              <a:solidFill>
                <a:srgbClr val="FFFFFF"/>
              </a:solidFill>
              <a:prstDash val="dash"/>
              <a:round/>
              <a:headEnd type="none" w="med" len="med"/>
              <a:tailEnd type="none" w="med" len="med"/>
            </a:ln>
          </p:spPr>
        </p:cxnSp>
      </p:grpSp>
      <p:sp>
        <p:nvSpPr>
          <p:cNvPr id="468" name="Google Shape;468;p20"/>
          <p:cNvSpPr txBox="1"/>
          <p:nvPr/>
        </p:nvSpPr>
        <p:spPr>
          <a:xfrm>
            <a:off x="218569" y="1614439"/>
            <a:ext cx="8706825" cy="1977468"/>
          </a:xfrm>
          <a:prstGeom prst="rect">
            <a:avLst/>
          </a:prstGeom>
          <a:noFill/>
          <a:ln>
            <a:noFill/>
          </a:ln>
        </p:spPr>
        <p:txBody>
          <a:bodyPr spcFirstLastPara="1" wrap="square" lIns="91425" tIns="91425" rIns="91425" bIns="91425" anchor="ctr" anchorCtr="0">
            <a:noAutofit/>
          </a:bodyPr>
          <a:lstStyle/>
          <a:p>
            <a:pPr marL="457200" lvl="0" indent="-317500">
              <a:lnSpc>
                <a:spcPct val="150000"/>
              </a:lnSpc>
              <a:buClr>
                <a:srgbClr val="19CA99"/>
              </a:buClr>
              <a:buSzPts val="1400"/>
              <a:buFont typeface="Montserrat"/>
              <a:buChar char="●"/>
            </a:pPr>
            <a:r>
              <a:rPr lang="en-US" sz="1200" dirty="0">
                <a:latin typeface="Krona One" panose="020B0604020202020204" charset="0"/>
                <a:ea typeface="Montserrat"/>
                <a:cs typeface="Montserrat"/>
                <a:sym typeface="Montserrat"/>
              </a:rPr>
              <a:t>When the robot moves around a map, it needs to know what is its position within the map, and which is it’s orientation.</a:t>
            </a:r>
          </a:p>
          <a:p>
            <a:pPr marL="457200" lvl="0" indent="-317500">
              <a:lnSpc>
                <a:spcPct val="150000"/>
              </a:lnSpc>
              <a:buClr>
                <a:srgbClr val="19CA99"/>
              </a:buClr>
              <a:buSzPts val="1400"/>
              <a:buFont typeface="Montserrat"/>
              <a:buChar char="●"/>
            </a:pPr>
            <a:r>
              <a:rPr lang="en-US" sz="1200" dirty="0">
                <a:latin typeface="Krona One" panose="020B0604020202020204" charset="0"/>
                <a:ea typeface="Montserrat"/>
                <a:cs typeface="Montserrat"/>
                <a:sym typeface="Montserrat"/>
              </a:rPr>
              <a:t>Determining it’s location and rotation, ultimately will grant a high level of accuracy which enables a self-driving robot to understand it’s surroundings and also, establish a sense of the road and lane structures.</a:t>
            </a:r>
          </a:p>
          <a:p>
            <a:pPr marL="457200" lvl="0" indent="-317500">
              <a:lnSpc>
                <a:spcPct val="150000"/>
              </a:lnSpc>
              <a:buClr>
                <a:srgbClr val="19CA99"/>
              </a:buClr>
              <a:buSzPts val="1400"/>
              <a:buFont typeface="Montserrat"/>
              <a:buChar char="●"/>
            </a:pPr>
            <a:r>
              <a:rPr lang="en-US" sz="1200" b="1" dirty="0">
                <a:latin typeface="Krona One" panose="020B0604020202020204" charset="0"/>
                <a:ea typeface="Montserrat"/>
                <a:cs typeface="Montserrat"/>
                <a:sym typeface="Montserrat"/>
              </a:rPr>
              <a:t>Monte Carlo</a:t>
            </a:r>
            <a:r>
              <a:rPr lang="en-US" sz="1200" dirty="0">
                <a:latin typeface="Krona One" panose="020B0604020202020204" charset="0"/>
                <a:ea typeface="Montserrat"/>
                <a:cs typeface="Montserrat"/>
                <a:sym typeface="Montserrat"/>
              </a:rPr>
              <a:t>, is one of the algorithms that the robot uses for localization within the map. Those arrows represents location and orientation guesses of the robot in the map as a result of the Monte Carlo Algorithm. The arrows will concentrate on the most likely location and will get more accurate when the robot is on the move.</a:t>
            </a:r>
          </a:p>
          <a:p>
            <a:pPr marL="139700" lvl="0">
              <a:lnSpc>
                <a:spcPct val="150000"/>
              </a:lnSpc>
              <a:buClr>
                <a:srgbClr val="19CA99"/>
              </a:buClr>
              <a:buSzPts val="1400"/>
            </a:pPr>
            <a:endParaRPr lang="en-US" sz="1200" dirty="0">
              <a:latin typeface="Krona One" panose="020B0604020202020204" charset="0"/>
              <a:ea typeface="Montserrat"/>
              <a:cs typeface="Montserrat"/>
              <a:sym typeface="Montserrat"/>
            </a:endParaRPr>
          </a:p>
          <a:p>
            <a:pPr marL="0" lvl="0" indent="0" algn="l" rtl="0">
              <a:lnSpc>
                <a:spcPct val="150000"/>
              </a:lnSpc>
              <a:spcBef>
                <a:spcPts val="0"/>
              </a:spcBef>
              <a:spcAft>
                <a:spcPts val="0"/>
              </a:spcAft>
              <a:buNone/>
            </a:pPr>
            <a:endParaRPr lang="en-US" sz="1200" dirty="0">
              <a:latin typeface="Krona One" panose="020B0604020202020204" charset="0"/>
              <a:ea typeface="Montserrat"/>
              <a:cs typeface="Montserrat"/>
              <a:sym typeface="Montserrat"/>
            </a:endParaRPr>
          </a:p>
        </p:txBody>
      </p:sp>
      <p:pic>
        <p:nvPicPr>
          <p:cNvPr id="2" name="Picture 6">
            <a:extLst>
              <a:ext uri="{FF2B5EF4-FFF2-40B4-BE49-F238E27FC236}">
                <a16:creationId xmlns:a16="http://schemas.microsoft.com/office/drawing/2014/main" id="{2AC1630A-5CC9-B0A6-117F-4C82A5B4A326}"/>
              </a:ext>
            </a:extLst>
          </p:cNvPr>
          <p:cNvPicPr>
            <a:picLocks noChangeAspect="1"/>
          </p:cNvPicPr>
          <p:nvPr/>
        </p:nvPicPr>
        <p:blipFill>
          <a:blip r:embed="rId3"/>
          <a:stretch>
            <a:fillRect/>
          </a:stretch>
        </p:blipFill>
        <p:spPr>
          <a:xfrm>
            <a:off x="5168995" y="3501141"/>
            <a:ext cx="1614366" cy="1384006"/>
          </a:xfrm>
          <a:prstGeom prst="rect">
            <a:avLst/>
          </a:prstGeom>
        </p:spPr>
      </p:pic>
      <p:pic>
        <p:nvPicPr>
          <p:cNvPr id="3" name="Picture 5">
            <a:extLst>
              <a:ext uri="{FF2B5EF4-FFF2-40B4-BE49-F238E27FC236}">
                <a16:creationId xmlns:a16="http://schemas.microsoft.com/office/drawing/2014/main" id="{C2AEFF1E-889D-4D46-F82B-CB6C9D8E44F9}"/>
              </a:ext>
            </a:extLst>
          </p:cNvPr>
          <p:cNvPicPr>
            <a:picLocks noChangeAspect="1"/>
          </p:cNvPicPr>
          <p:nvPr/>
        </p:nvPicPr>
        <p:blipFill rotWithShape="1">
          <a:blip r:embed="rId4"/>
          <a:srcRect l="34941" t="843"/>
          <a:stretch/>
        </p:blipFill>
        <p:spPr>
          <a:xfrm>
            <a:off x="7359131" y="3501141"/>
            <a:ext cx="1558097" cy="1335765"/>
          </a:xfrm>
          <a:prstGeom prst="rect">
            <a:avLst/>
          </a:prstGeom>
        </p:spPr>
      </p:pic>
    </p:spTree>
    <p:extLst>
      <p:ext uri="{BB962C8B-B14F-4D97-AF65-F5344CB8AC3E}">
        <p14:creationId xmlns:p14="http://schemas.microsoft.com/office/powerpoint/2010/main" val="3777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0"/>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to Plan a Path:</a:t>
            </a:r>
            <a:br>
              <a:rPr lang="en-US" dirty="0"/>
            </a:br>
            <a:endParaRPr lang="en-US" dirty="0"/>
          </a:p>
        </p:txBody>
      </p:sp>
      <p:sp>
        <p:nvSpPr>
          <p:cNvPr id="468" name="Google Shape;468;p20"/>
          <p:cNvSpPr txBox="1"/>
          <p:nvPr/>
        </p:nvSpPr>
        <p:spPr>
          <a:xfrm>
            <a:off x="285187" y="1481196"/>
            <a:ext cx="8992013" cy="2657869"/>
          </a:xfrm>
          <a:prstGeom prst="rect">
            <a:avLst/>
          </a:prstGeom>
          <a:noFill/>
          <a:ln>
            <a:noFill/>
          </a:ln>
        </p:spPr>
        <p:txBody>
          <a:bodyPr spcFirstLastPara="1" wrap="square" lIns="91425" tIns="91425" rIns="91425" bIns="91425" anchor="ctr" anchorCtr="0">
            <a:noAutofit/>
          </a:bodyPr>
          <a:lstStyle/>
          <a:p>
            <a:pPr marL="457200" lvl="0" indent="-317500">
              <a:lnSpc>
                <a:spcPct val="150000"/>
              </a:lnSpc>
              <a:buClr>
                <a:srgbClr val="19CA99"/>
              </a:buClr>
              <a:buSzPts val="1400"/>
              <a:buFont typeface="Montserrat"/>
              <a:buChar char="●"/>
            </a:pPr>
            <a:r>
              <a:rPr lang="en-US" sz="1200" dirty="0">
                <a:latin typeface="Krona One" panose="020B0604020202020204" charset="0"/>
                <a:ea typeface="Montserrat"/>
                <a:cs typeface="Montserrat"/>
                <a:sym typeface="Montserrat"/>
              </a:rPr>
              <a:t>The global path planner is concerned with long range planning and uses the available map information, which can be slow, but is key to finding the most efficient path to a distant goal. It’s not concerned with the robot's dynamics or how to avoid unexpected obstacles, which are left to the local path planner.</a:t>
            </a:r>
          </a:p>
          <a:p>
            <a:pPr marL="457200" lvl="0" indent="-317500">
              <a:lnSpc>
                <a:spcPct val="150000"/>
              </a:lnSpc>
              <a:buClr>
                <a:srgbClr val="19CA99"/>
              </a:buClr>
              <a:buSzPts val="1400"/>
              <a:buFont typeface="Montserrat"/>
              <a:buChar char="●"/>
            </a:pPr>
            <a:r>
              <a:rPr lang="en-US" sz="1200" b="1" dirty="0">
                <a:latin typeface="Krona One" panose="020B0604020202020204" charset="0"/>
                <a:ea typeface="Montserrat"/>
                <a:cs typeface="Montserrat"/>
                <a:sym typeface="Montserrat"/>
              </a:rPr>
              <a:t>The global planner</a:t>
            </a:r>
            <a:r>
              <a:rPr lang="en-US" sz="1200" dirty="0">
                <a:latin typeface="Krona One" panose="020B0604020202020204" charset="0"/>
                <a:ea typeface="Montserrat"/>
                <a:cs typeface="Montserrat"/>
                <a:sym typeface="Montserrat"/>
              </a:rPr>
              <a:t> - will calculate a safe path for the robot to use to arrive to the specified goal. The global planner uses the global </a:t>
            </a:r>
            <a:r>
              <a:rPr lang="en-US" sz="1200" dirty="0" err="1">
                <a:latin typeface="Krona One" panose="020B0604020202020204" charset="0"/>
                <a:ea typeface="Montserrat"/>
                <a:cs typeface="Montserrat"/>
                <a:sym typeface="Montserrat"/>
              </a:rPr>
              <a:t>costmap</a:t>
            </a:r>
            <a:r>
              <a:rPr lang="en-US" sz="1200" dirty="0">
                <a:latin typeface="Krona One" panose="020B0604020202020204" charset="0"/>
                <a:ea typeface="Montserrat"/>
                <a:cs typeface="Montserrat"/>
                <a:sym typeface="Montserrat"/>
              </a:rPr>
              <a:t> data in order to calculate this path.</a:t>
            </a:r>
          </a:p>
          <a:p>
            <a:pPr marL="457200" lvl="0" indent="-317500">
              <a:lnSpc>
                <a:spcPct val="150000"/>
              </a:lnSpc>
              <a:buClr>
                <a:srgbClr val="19CA99"/>
              </a:buClr>
              <a:buSzPts val="1400"/>
              <a:buFont typeface="Montserrat"/>
              <a:buChar char="●"/>
            </a:pPr>
            <a:r>
              <a:rPr lang="en-US" sz="1200" b="1" dirty="0">
                <a:latin typeface="Krona One" panose="020B0604020202020204" charset="0"/>
                <a:ea typeface="Montserrat"/>
                <a:cs typeface="Montserrat"/>
                <a:sym typeface="Montserrat"/>
              </a:rPr>
              <a:t>The local planner</a:t>
            </a:r>
            <a:r>
              <a:rPr lang="en-US" sz="1200" dirty="0">
                <a:latin typeface="Krona One" panose="020B0604020202020204" charset="0"/>
                <a:ea typeface="Montserrat"/>
                <a:cs typeface="Montserrat"/>
                <a:sym typeface="Montserrat"/>
              </a:rPr>
              <a:t> - uses data from the Global Planner and breaking it into smaller parts. By that, its achieving information about obstacles and control the robot movement. The local planner operates over a local </a:t>
            </a:r>
            <a:r>
              <a:rPr lang="en-US" sz="1200" dirty="0" err="1">
                <a:latin typeface="Krona One" panose="020B0604020202020204" charset="0"/>
                <a:ea typeface="Montserrat"/>
                <a:cs typeface="Montserrat"/>
                <a:sym typeface="Montserrat"/>
              </a:rPr>
              <a:t>costmap</a:t>
            </a:r>
            <a:r>
              <a:rPr lang="en-US" sz="1200" dirty="0">
                <a:latin typeface="Krona One" panose="020B0604020202020204" charset="0"/>
                <a:ea typeface="Montserrat"/>
                <a:cs typeface="Montserrat"/>
                <a:sym typeface="Montserrat"/>
              </a:rPr>
              <a:t>.</a:t>
            </a:r>
          </a:p>
          <a:p>
            <a:pPr marL="457200" lvl="0" indent="-317500">
              <a:lnSpc>
                <a:spcPct val="150000"/>
              </a:lnSpc>
              <a:buClr>
                <a:srgbClr val="19CA99"/>
              </a:buClr>
              <a:buSzPts val="1400"/>
              <a:buFont typeface="Montserrat"/>
              <a:buChar char="●"/>
            </a:pPr>
            <a:r>
              <a:rPr lang="en-US" sz="1200" b="1" dirty="0">
                <a:latin typeface="Krona One" panose="020B0604020202020204" charset="0"/>
                <a:ea typeface="Montserrat"/>
                <a:cs typeface="Montserrat"/>
                <a:sym typeface="Montserrat"/>
              </a:rPr>
              <a:t>Note </a:t>
            </a:r>
            <a:r>
              <a:rPr lang="en-US" sz="1200" dirty="0">
                <a:latin typeface="Krona One" panose="020B0604020202020204" charset="0"/>
                <a:ea typeface="Montserrat"/>
                <a:cs typeface="Montserrat"/>
                <a:sym typeface="Montserrat"/>
              </a:rPr>
              <a:t>- There are different types of Global and Local Planners depending on you setup and main goal.  </a:t>
            </a:r>
          </a:p>
          <a:p>
            <a:pPr marL="457200" lvl="0" indent="-317500">
              <a:lnSpc>
                <a:spcPct val="150000"/>
              </a:lnSpc>
              <a:buClr>
                <a:srgbClr val="19CA99"/>
              </a:buClr>
              <a:buSzPts val="1400"/>
              <a:buFont typeface="Montserrat"/>
              <a:buChar char="●"/>
            </a:pPr>
            <a:endParaRPr lang="en-US" sz="1200" dirty="0">
              <a:latin typeface="Krona One" panose="020B0604020202020204" charset="0"/>
              <a:ea typeface="Montserrat"/>
              <a:cs typeface="Montserrat"/>
              <a:sym typeface="Montserrat"/>
            </a:endParaRPr>
          </a:p>
          <a:p>
            <a:pPr marL="139700" lvl="0">
              <a:lnSpc>
                <a:spcPct val="150000"/>
              </a:lnSpc>
              <a:buClr>
                <a:srgbClr val="19CA99"/>
              </a:buClr>
              <a:buSzPts val="1400"/>
            </a:pPr>
            <a:endParaRPr lang="en-US" sz="1200" dirty="0">
              <a:solidFill>
                <a:schemeClr val="dk1"/>
              </a:solidFill>
              <a:latin typeface="Krona One" panose="020B0604020202020204" charset="0"/>
              <a:ea typeface="Montserrat"/>
              <a:cs typeface="Montserrat"/>
              <a:sym typeface="Montserrat"/>
            </a:endParaRPr>
          </a:p>
        </p:txBody>
      </p:sp>
    </p:spTree>
    <p:extLst>
      <p:ext uri="{BB962C8B-B14F-4D97-AF65-F5344CB8AC3E}">
        <p14:creationId xmlns:p14="http://schemas.microsoft.com/office/powerpoint/2010/main" val="1264647196"/>
      </p:ext>
    </p:extLst>
  </p:cSld>
  <p:clrMapOvr>
    <a:masterClrMapping/>
  </p:clrMapOvr>
</p:sld>
</file>

<file path=ppt/theme/theme1.xml><?xml version="1.0" encoding="utf-8"?>
<a:theme xmlns:a="http://schemas.openxmlformats.org/drawingml/2006/main" name="Driving Center Infographics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1425</TotalTime>
  <Words>1231</Words>
  <Application>Microsoft Office PowerPoint</Application>
  <PresentationFormat>‫הצגה על המסך (16:9)</PresentationFormat>
  <Paragraphs>103</Paragraphs>
  <Slides>14</Slides>
  <Notes>14</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14</vt:i4>
      </vt:variant>
    </vt:vector>
  </HeadingPairs>
  <TitlesOfParts>
    <vt:vector size="23" baseType="lpstr">
      <vt:lpstr>Wingdings</vt:lpstr>
      <vt:lpstr>Ubuntu</vt:lpstr>
      <vt:lpstr>Montserrat Medium</vt:lpstr>
      <vt:lpstr>Montserrat</vt:lpstr>
      <vt:lpstr>Muli</vt:lpstr>
      <vt:lpstr>Lato</vt:lpstr>
      <vt:lpstr>Krona One</vt:lpstr>
      <vt:lpstr>Arial</vt:lpstr>
      <vt:lpstr>Driving Center Infographics by Slidesgo</vt:lpstr>
      <vt:lpstr>Autonomous Vehicle ROS Navigation in 5 Days </vt:lpstr>
      <vt:lpstr>Course Objective</vt:lpstr>
      <vt:lpstr>Definitions</vt:lpstr>
      <vt:lpstr>Autonomous Navigation Overview</vt:lpstr>
      <vt:lpstr>Robot’s Models in the course:</vt:lpstr>
      <vt:lpstr>Mapping</vt:lpstr>
      <vt:lpstr>How to Create a Map</vt:lpstr>
      <vt:lpstr>Localization</vt:lpstr>
      <vt:lpstr>How to Plan a Path: </vt:lpstr>
      <vt:lpstr>How to Plan a Path: </vt:lpstr>
      <vt:lpstr>Motion Control</vt:lpstr>
      <vt:lpstr>Summary</vt:lpstr>
      <vt:lpstr>GitHub</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Vehicle ROS Navigation in 5 Days </dc:title>
  <dc:creator>1</dc:creator>
  <cp:lastModifiedBy>שובל נקש</cp:lastModifiedBy>
  <cp:revision>3</cp:revision>
  <dcterms:modified xsi:type="dcterms:W3CDTF">2023-05-15T17:40:49Z</dcterms:modified>
</cp:coreProperties>
</file>